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notesSlides/notesSlide34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Override PartName="/ppt/tags/tag34.xml" ContentType="application/vnd.openxmlformats-officedocument.presentationml.tags+xml"/>
  <Override PartName="/ppt/charts/chart20.xml" ContentType="application/vnd.openxmlformats-officedocument.drawingml.chart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charts/chart3.xml" ContentType="application/vnd.openxmlformats-officedocument.drawingml.chart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charts/chart18.xml" ContentType="application/vnd.openxmlformats-officedocument.drawingml.char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charts/chart14.xml" ContentType="application/vnd.openxmlformats-officedocument.drawingml.chart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charts/chart8.xml" ContentType="application/vnd.openxmlformats-officedocument.drawingml.chart+xml"/>
  <Override PartName="/ppt/tags/tag35.xml" ContentType="application/vnd.openxmlformats-officedocument.presentationml.tags+xml"/>
  <Override PartName="/ppt/charts/chart21.xml" ContentType="application/vnd.openxmlformats-officedocument.drawingml.chart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charts/chart10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charts/chart4.xml" ContentType="application/vnd.openxmlformats-officedocument.drawingml.chart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charts/chart2.xml" ContentType="application/vnd.openxmlformats-officedocument.drawingml.char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charts/chart15.xml" ContentType="application/vnd.openxmlformats-officedocument.drawingml.chart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charts/chart1.xml" ContentType="application/vnd.openxmlformats-officedocument.drawingml.chart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charts/chart16.xml" ContentType="application/vnd.openxmlformats-officedocument.drawingml.chart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6.xml" ContentType="application/vnd.openxmlformats-officedocument.presentationml.notesSlide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charts/chart12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charts/chart6.xml" ContentType="application/vnd.openxmlformats-officedocument.drawingml.chart+xml"/>
  <Override PartName="/ppt/tags/tag33.xml" ContentType="application/vnd.openxmlformats-officedocument.presentationml.tags+xml"/>
  <Override PartName="/ppt/notesSlides/notesSlide40.xml" ContentType="application/vnd.openxmlformats-officedocument.presentationml.notesSlide+xml"/>
  <Override PartName="/ppt/tags/tag4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2" r:id="rId1"/>
  </p:sldMasterIdLst>
  <p:notesMasterIdLst>
    <p:notesMasterId r:id="rId45"/>
  </p:notesMasterIdLst>
  <p:handoutMasterIdLst>
    <p:handoutMasterId r:id="rId46"/>
  </p:handoutMasterIdLst>
  <p:sldIdLst>
    <p:sldId id="262" r:id="rId2"/>
    <p:sldId id="307" r:id="rId3"/>
    <p:sldId id="304" r:id="rId4"/>
    <p:sldId id="305" r:id="rId5"/>
    <p:sldId id="306" r:id="rId6"/>
    <p:sldId id="264" r:id="rId7"/>
    <p:sldId id="302" r:id="rId8"/>
    <p:sldId id="303" r:id="rId9"/>
    <p:sldId id="301" r:id="rId10"/>
    <p:sldId id="263" r:id="rId11"/>
    <p:sldId id="266" r:id="rId12"/>
    <p:sldId id="265" r:id="rId13"/>
    <p:sldId id="269" r:id="rId14"/>
    <p:sldId id="274" r:id="rId15"/>
    <p:sldId id="270" r:id="rId16"/>
    <p:sldId id="273" r:id="rId17"/>
    <p:sldId id="271" r:id="rId18"/>
    <p:sldId id="272" r:id="rId19"/>
    <p:sldId id="277" r:id="rId20"/>
    <p:sldId id="278" r:id="rId21"/>
    <p:sldId id="291" r:id="rId22"/>
    <p:sldId id="300" r:id="rId23"/>
    <p:sldId id="281" r:id="rId24"/>
    <p:sldId id="276" r:id="rId25"/>
    <p:sldId id="279" r:id="rId26"/>
    <p:sldId id="280" r:id="rId27"/>
    <p:sldId id="275" r:id="rId28"/>
    <p:sldId id="282" r:id="rId29"/>
    <p:sldId id="283" r:id="rId30"/>
    <p:sldId id="292" r:id="rId31"/>
    <p:sldId id="294" r:id="rId32"/>
    <p:sldId id="293" r:id="rId33"/>
    <p:sldId id="284" r:id="rId34"/>
    <p:sldId id="299" r:id="rId35"/>
    <p:sldId id="285" r:id="rId36"/>
    <p:sldId id="286" r:id="rId37"/>
    <p:sldId id="287" r:id="rId38"/>
    <p:sldId id="288" r:id="rId39"/>
    <p:sldId id="289" r:id="rId40"/>
    <p:sldId id="290" r:id="rId41"/>
    <p:sldId id="295" r:id="rId42"/>
    <p:sldId id="296" r:id="rId43"/>
    <p:sldId id="297" r:id="rId44"/>
  </p:sldIdLst>
  <p:sldSz cx="9144000" cy="5143500" type="screen16x9"/>
  <p:notesSz cx="6797675" cy="9874250"/>
  <p:custDataLst>
    <p:tags r:id="rId47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1264" autoAdjust="0"/>
  </p:normalViewPr>
  <p:slideViewPr>
    <p:cSldViewPr>
      <p:cViewPr>
        <p:scale>
          <a:sx n="80" d="100"/>
          <a:sy n="80" d="100"/>
        </p:scale>
        <p:origin x="-1092" y="-22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3006" y="-96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QM\rodrigo\FCH\Confer&#234;ncias\AVES_Setembro%202012\Dados\Todos%20dados%20para%20confer&#234;ncia_v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7</c:v>
          </c:tx>
          <c:cat>
            <c:multiLvlStrRef>
              <c:f>'Gráficos 2010-2011'!$E$3:$H$4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10`11</c:v>
                  </c:pt>
                </c:lvl>
              </c:multiLvlStrCache>
            </c:multiLvlStrRef>
          </c:cat>
          <c:val>
            <c:numRef>
              <c:f>'Gráficos 2010-2011'!$E$5:$H$5</c:f>
              <c:numCache>
                <c:formatCode>0.00</c:formatCode>
                <c:ptCount val="4"/>
                <c:pt idx="0">
                  <c:v>3.5387437172488463</c:v>
                </c:pt>
                <c:pt idx="1">
                  <c:v>3.5292754899468273</c:v>
                </c:pt>
                <c:pt idx="2">
                  <c:v>3.5563868833650387</c:v>
                </c:pt>
                <c:pt idx="3">
                  <c:v>3.3031160185887849</c:v>
                </c:pt>
              </c:numCache>
            </c:numRef>
          </c:val>
        </c:ser>
        <c:ser>
          <c:idx val="1"/>
          <c:order val="1"/>
          <c:tx>
            <c:v>9</c:v>
          </c:tx>
          <c:cat>
            <c:multiLvlStrRef>
              <c:f>'Gráficos 2010-2011'!$E$3:$H$4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10`11</c:v>
                  </c:pt>
                </c:lvl>
              </c:multiLvlStrCache>
            </c:multiLvlStrRef>
          </c:cat>
          <c:val>
            <c:numRef>
              <c:f>'Gráficos 2010-2011'!$E$6:$H$6</c:f>
              <c:numCache>
                <c:formatCode>0.00</c:formatCode>
                <c:ptCount val="4"/>
                <c:pt idx="0">
                  <c:v>3.5289930940298571</c:v>
                </c:pt>
                <c:pt idx="1">
                  <c:v>3.5786034944282421</c:v>
                </c:pt>
                <c:pt idx="2">
                  <c:v>3.5457829948178077</c:v>
                </c:pt>
                <c:pt idx="3">
                  <c:v>3.3888237403255199</c:v>
                </c:pt>
              </c:numCache>
            </c:numRef>
          </c:val>
        </c:ser>
        <c:ser>
          <c:idx val="2"/>
          <c:order val="2"/>
          <c:tx>
            <c:v>10</c:v>
          </c:tx>
          <c:cat>
            <c:multiLvlStrRef>
              <c:f>'Gráficos 2010-2011'!$E$3:$H$4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10`11</c:v>
                  </c:pt>
                </c:lvl>
              </c:multiLvlStrCache>
            </c:multiLvlStrRef>
          </c:cat>
          <c:val>
            <c:numRef>
              <c:f>'Gráficos 2010-2011'!$E$7:$H$7</c:f>
              <c:numCache>
                <c:formatCode>0.00</c:formatCode>
                <c:ptCount val="4"/>
                <c:pt idx="0">
                  <c:v>3.5652226934732218</c:v>
                </c:pt>
                <c:pt idx="1">
                  <c:v>3.5935392232091448</c:v>
                </c:pt>
                <c:pt idx="2">
                  <c:v>3.5141508346391777</c:v>
                </c:pt>
                <c:pt idx="3">
                  <c:v>3.2874401569985232</c:v>
                </c:pt>
              </c:numCache>
            </c:numRef>
          </c:val>
        </c:ser>
        <c:ser>
          <c:idx val="3"/>
          <c:order val="3"/>
          <c:tx>
            <c:v>10EP</c:v>
          </c:tx>
          <c:cat>
            <c:multiLvlStrRef>
              <c:f>'Gráficos 2010-2011'!$E$3:$H$4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10`11</c:v>
                  </c:pt>
                </c:lvl>
              </c:multiLvlStrCache>
            </c:multiLvlStrRef>
          </c:cat>
          <c:val>
            <c:numRef>
              <c:f>'Gráficos 2010-2011'!$E$8:$H$8</c:f>
              <c:numCache>
                <c:formatCode>0.00</c:formatCode>
                <c:ptCount val="4"/>
                <c:pt idx="0">
                  <c:v>3.2369474502640907</c:v>
                </c:pt>
                <c:pt idx="1">
                  <c:v>3.264734311791734</c:v>
                </c:pt>
                <c:pt idx="2">
                  <c:v>3.2353072924247845</c:v>
                </c:pt>
                <c:pt idx="3">
                  <c:v>3.2767088661474641</c:v>
                </c:pt>
              </c:numCache>
            </c:numRef>
          </c:val>
        </c:ser>
        <c:ser>
          <c:idx val="4"/>
          <c:order val="4"/>
          <c:tx>
            <c:v>12</c:v>
          </c:tx>
          <c:dLbls>
            <c:showVal val="1"/>
          </c:dLbls>
          <c:cat>
            <c:multiLvlStrRef>
              <c:f>'Gráficos 2010-2011'!$E$3:$H$4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10`11</c:v>
                  </c:pt>
                </c:lvl>
              </c:multiLvlStrCache>
            </c:multiLvlStrRef>
          </c:cat>
          <c:val>
            <c:numRef>
              <c:f>'Gráficos 2010-2011'!$E$9:$H$9</c:f>
              <c:numCache>
                <c:formatCode>0.00</c:formatCode>
                <c:ptCount val="4"/>
                <c:pt idx="0">
                  <c:v>3.6009852499733412</c:v>
                </c:pt>
                <c:pt idx="1">
                  <c:v>3.5781498545403791</c:v>
                </c:pt>
                <c:pt idx="2">
                  <c:v>3.4394844026835587</c:v>
                </c:pt>
                <c:pt idx="3">
                  <c:v>3.3184731558223142</c:v>
                </c:pt>
              </c:numCache>
            </c:numRef>
          </c:val>
        </c:ser>
        <c:ser>
          <c:idx val="5"/>
          <c:order val="5"/>
          <c:tx>
            <c:v>12EP</c:v>
          </c:tx>
          <c:dLbls>
            <c:showVal val="1"/>
          </c:dLbls>
          <c:cat>
            <c:multiLvlStrRef>
              <c:f>'Gráficos 2010-2011'!$E$3:$H$4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10`11</c:v>
                  </c:pt>
                </c:lvl>
              </c:multiLvlStrCache>
            </c:multiLvlStrRef>
          </c:cat>
          <c:val>
            <c:numRef>
              <c:f>'Gráficos 2010-2011'!$E$10:$H$10</c:f>
              <c:numCache>
                <c:formatCode>0.00</c:formatCode>
                <c:ptCount val="4"/>
                <c:pt idx="0">
                  <c:v>3.2019211322001802</c:v>
                </c:pt>
                <c:pt idx="1">
                  <c:v>3.2818230567992432</c:v>
                </c:pt>
                <c:pt idx="2">
                  <c:v>3.1957898184746605</c:v>
                </c:pt>
                <c:pt idx="3">
                  <c:v>3.279127648908184</c:v>
                </c:pt>
              </c:numCache>
            </c:numRef>
          </c:val>
        </c:ser>
        <c:axId val="73553792"/>
        <c:axId val="73555328"/>
      </c:barChart>
      <c:catAx>
        <c:axId val="73553792"/>
        <c:scaling>
          <c:orientation val="minMax"/>
        </c:scaling>
        <c:axPos val="b"/>
        <c:tickLblPos val="nextTo"/>
        <c:crossAx val="73555328"/>
        <c:crosses val="autoZero"/>
        <c:auto val="1"/>
        <c:lblAlgn val="ctr"/>
        <c:lblOffset val="100"/>
      </c:catAx>
      <c:valAx>
        <c:axId val="73555328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355379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6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PT"/>
  <c:chart>
    <c:plotArea>
      <c:layout/>
      <c:barChart>
        <c:barDir val="col"/>
        <c:grouping val="clustered"/>
        <c:ser>
          <c:idx val="0"/>
          <c:order val="0"/>
          <c:tx>
            <c:v>7</c:v>
          </c:tx>
          <c:cat>
            <c:multiLvlStrRef>
              <c:f>'Gráficos 2010-2011'!$I$15:$L$16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10`11</c:v>
                  </c:pt>
                </c:lvl>
              </c:multiLvlStrCache>
            </c:multiLvlStrRef>
          </c:cat>
          <c:val>
            <c:numRef>
              <c:f>'Gráficos 2010-2011'!$I$17:$L$17</c:f>
              <c:numCache>
                <c:formatCode>0.00</c:formatCode>
                <c:ptCount val="4"/>
                <c:pt idx="0">
                  <c:v>3.0291412182349666</c:v>
                </c:pt>
                <c:pt idx="1">
                  <c:v>3.495948164728067</c:v>
                </c:pt>
                <c:pt idx="2">
                  <c:v>4.488481825795863</c:v>
                </c:pt>
                <c:pt idx="3">
                  <c:v>3.4559583037523849</c:v>
                </c:pt>
              </c:numCache>
            </c:numRef>
          </c:val>
        </c:ser>
        <c:ser>
          <c:idx val="1"/>
          <c:order val="1"/>
          <c:tx>
            <c:v>9</c:v>
          </c:tx>
          <c:cat>
            <c:multiLvlStrRef>
              <c:f>'Gráficos 2010-2011'!$I$15:$L$16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10`11</c:v>
                  </c:pt>
                </c:lvl>
              </c:multiLvlStrCache>
            </c:multiLvlStrRef>
          </c:cat>
          <c:val>
            <c:numRef>
              <c:f>'Gráficos 2010-2011'!$I$18:$L$18</c:f>
              <c:numCache>
                <c:formatCode>0.00</c:formatCode>
                <c:ptCount val="4"/>
                <c:pt idx="0" formatCode="0.0000">
                  <c:v>2.7397217193317891</c:v>
                </c:pt>
                <c:pt idx="1">
                  <c:v>3.3069873728200752</c:v>
                </c:pt>
                <c:pt idx="2">
                  <c:v>4.203623931247364</c:v>
                </c:pt>
                <c:pt idx="3">
                  <c:v>3.5729822431830471</c:v>
                </c:pt>
              </c:numCache>
            </c:numRef>
          </c:val>
        </c:ser>
        <c:ser>
          <c:idx val="2"/>
          <c:order val="2"/>
          <c:tx>
            <c:v>10</c:v>
          </c:tx>
          <c:cat>
            <c:multiLvlStrRef>
              <c:f>'Gráficos 2010-2011'!$I$15:$L$16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10`11</c:v>
                  </c:pt>
                </c:lvl>
              </c:multiLvlStrCache>
            </c:multiLvlStrRef>
          </c:cat>
          <c:val>
            <c:numRef>
              <c:f>'Gráficos 2010-2011'!$I$19:$L$19</c:f>
              <c:numCache>
                <c:formatCode>0.00</c:formatCode>
                <c:ptCount val="4"/>
                <c:pt idx="0">
                  <c:v>2.618250988503386</c:v>
                </c:pt>
                <c:pt idx="1">
                  <c:v>3.3132684208338858</c:v>
                </c:pt>
                <c:pt idx="2">
                  <c:v>4.2559850485511976</c:v>
                </c:pt>
                <c:pt idx="3">
                  <c:v>3.2556252579567411</c:v>
                </c:pt>
              </c:numCache>
            </c:numRef>
          </c:val>
        </c:ser>
        <c:ser>
          <c:idx val="3"/>
          <c:order val="3"/>
          <c:tx>
            <c:v>10EP</c:v>
          </c:tx>
          <c:cat>
            <c:multiLvlStrRef>
              <c:f>'Gráficos 2010-2011'!$I$15:$L$16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10`11</c:v>
                  </c:pt>
                </c:lvl>
              </c:multiLvlStrCache>
            </c:multiLvlStrRef>
          </c:cat>
          <c:val>
            <c:numRef>
              <c:f>'Gráficos 2010-2011'!$I$20:$L$20</c:f>
              <c:numCache>
                <c:formatCode>0.00</c:formatCode>
                <c:ptCount val="4"/>
                <c:pt idx="0">
                  <c:v>2.8507837652020163</c:v>
                </c:pt>
                <c:pt idx="1">
                  <c:v>3.0762198961886247</c:v>
                </c:pt>
                <c:pt idx="2">
                  <c:v>3.7517157053185382</c:v>
                </c:pt>
                <c:pt idx="3">
                  <c:v>3.0792810820008807</c:v>
                </c:pt>
              </c:numCache>
            </c:numRef>
          </c:val>
        </c:ser>
        <c:ser>
          <c:idx val="4"/>
          <c:order val="4"/>
          <c:tx>
            <c:v>12</c:v>
          </c:tx>
          <c:cat>
            <c:multiLvlStrRef>
              <c:f>'Gráficos 2010-2011'!$I$15:$L$16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10`11</c:v>
                  </c:pt>
                </c:lvl>
              </c:multiLvlStrCache>
            </c:multiLvlStrRef>
          </c:cat>
          <c:val>
            <c:numRef>
              <c:f>'Gráficos 2010-2011'!$I$21:$L$21</c:f>
              <c:numCache>
                <c:formatCode>0.00</c:formatCode>
                <c:ptCount val="4"/>
                <c:pt idx="0">
                  <c:v>2.5144742787849097</c:v>
                </c:pt>
                <c:pt idx="1">
                  <c:v>3.3141446545790929</c:v>
                </c:pt>
                <c:pt idx="2">
                  <c:v>3.990540167151575</c:v>
                </c:pt>
                <c:pt idx="3">
                  <c:v>3.2467353653131439</c:v>
                </c:pt>
              </c:numCache>
            </c:numRef>
          </c:val>
        </c:ser>
        <c:ser>
          <c:idx val="5"/>
          <c:order val="5"/>
          <c:tx>
            <c:v>12EP</c:v>
          </c:tx>
          <c:cat>
            <c:multiLvlStrRef>
              <c:f>'Gráficos 2010-2011'!$I$15:$L$16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10`11</c:v>
                  </c:pt>
                </c:lvl>
              </c:multiLvlStrCache>
            </c:multiLvlStrRef>
          </c:cat>
          <c:val>
            <c:numRef>
              <c:f>'Gráficos 2010-2011'!$I$22:$L$22</c:f>
              <c:numCache>
                <c:formatCode>0.00</c:formatCode>
                <c:ptCount val="4"/>
                <c:pt idx="0">
                  <c:v>2.7916502477650034</c:v>
                </c:pt>
                <c:pt idx="1">
                  <c:v>3.1453483157433983</c:v>
                </c:pt>
                <c:pt idx="2">
                  <c:v>3.6230086208466497</c:v>
                </c:pt>
                <c:pt idx="3">
                  <c:v>3.1861289024167543</c:v>
                </c:pt>
              </c:numCache>
            </c:numRef>
          </c:val>
        </c:ser>
        <c:axId val="72911872"/>
        <c:axId val="72917760"/>
      </c:barChart>
      <c:catAx>
        <c:axId val="72911872"/>
        <c:scaling>
          <c:orientation val="minMax"/>
        </c:scaling>
        <c:axPos val="b"/>
        <c:tickLblPos val="nextTo"/>
        <c:crossAx val="72917760"/>
        <c:crosses val="autoZero"/>
        <c:auto val="1"/>
        <c:lblAlgn val="ctr"/>
        <c:lblOffset val="100"/>
      </c:catAx>
      <c:valAx>
        <c:axId val="72917760"/>
        <c:scaling>
          <c:orientation val="minMax"/>
        </c:scaling>
        <c:axPos val="l"/>
        <c:majorGridlines/>
        <c:numFmt formatCode="0.00" sourceLinked="1"/>
        <c:tickLblPos val="nextTo"/>
        <c:crossAx val="7291187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7</c:v>
          </c:tx>
          <c:cat>
            <c:multiLvlStrRef>
              <c:f>'Gráficos 2010-2011'!$M$9:$S$10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10`11</c:v>
                  </c:pt>
                </c:lvl>
              </c:multiLvlStrCache>
            </c:multiLvlStrRef>
          </c:cat>
          <c:val>
            <c:numRef>
              <c:f>'Gráficos 2010-2011'!$M$11:$S$11</c:f>
              <c:numCache>
                <c:formatCode>0.00</c:formatCode>
                <c:ptCount val="7"/>
                <c:pt idx="0">
                  <c:v>3.7202818893363645</c:v>
                </c:pt>
                <c:pt idx="1">
                  <c:v>3.5541293753235141</c:v>
                </c:pt>
                <c:pt idx="2">
                  <c:v>3.6691390912887982</c:v>
                </c:pt>
                <c:pt idx="3">
                  <c:v>3.8976170320785308</c:v>
                </c:pt>
                <c:pt idx="4">
                  <c:v>3.5097250335577437</c:v>
                </c:pt>
                <c:pt idx="5">
                  <c:v>3.9896790051029432</c:v>
                </c:pt>
                <c:pt idx="6">
                  <c:v>3.8089816857560472</c:v>
                </c:pt>
              </c:numCache>
            </c:numRef>
          </c:val>
        </c:ser>
        <c:ser>
          <c:idx val="1"/>
          <c:order val="1"/>
          <c:tx>
            <c:v>9</c:v>
          </c:tx>
          <c:cat>
            <c:multiLvlStrRef>
              <c:f>'Gráficos 2010-2011'!$M$9:$S$10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10`11</c:v>
                  </c:pt>
                </c:lvl>
              </c:multiLvlStrCache>
            </c:multiLvlStrRef>
          </c:cat>
          <c:val>
            <c:numRef>
              <c:f>'Gráficos 2010-2011'!$M$12:$S$12</c:f>
              <c:numCache>
                <c:formatCode>0.00</c:formatCode>
                <c:ptCount val="7"/>
                <c:pt idx="0">
                  <c:v>3.403394781431385</c:v>
                </c:pt>
                <c:pt idx="1">
                  <c:v>3.6354873500717639</c:v>
                </c:pt>
                <c:pt idx="2">
                  <c:v>3.3210857599991117</c:v>
                </c:pt>
                <c:pt idx="3">
                  <c:v>3.6286563053289238</c:v>
                </c:pt>
                <c:pt idx="4">
                  <c:v>3.2796366021034582</c:v>
                </c:pt>
                <c:pt idx="5">
                  <c:v>3.9599589965025577</c:v>
                </c:pt>
                <c:pt idx="6">
                  <c:v>3.7163735838812166</c:v>
                </c:pt>
              </c:numCache>
            </c:numRef>
          </c:val>
        </c:ser>
        <c:ser>
          <c:idx val="2"/>
          <c:order val="2"/>
          <c:tx>
            <c:v>10</c:v>
          </c:tx>
          <c:cat>
            <c:multiLvlStrRef>
              <c:f>'Gráficos 2010-2011'!$M$9:$S$10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10`11</c:v>
                  </c:pt>
                </c:lvl>
              </c:multiLvlStrCache>
            </c:multiLvlStrRef>
          </c:cat>
          <c:val>
            <c:numRef>
              <c:f>'Gráficos 2010-2011'!$M$13:$S$13</c:f>
              <c:numCache>
                <c:formatCode>0.00</c:formatCode>
                <c:ptCount val="7"/>
                <c:pt idx="0">
                  <c:v>3.5844901441328831</c:v>
                </c:pt>
                <c:pt idx="1">
                  <c:v>3.6301996586791212</c:v>
                </c:pt>
                <c:pt idx="2">
                  <c:v>3.3418113510394685</c:v>
                </c:pt>
                <c:pt idx="3">
                  <c:v>3.6279042187649551</c:v>
                </c:pt>
                <c:pt idx="4">
                  <c:v>3.1048403574235386</c:v>
                </c:pt>
                <c:pt idx="5">
                  <c:v>4.0567166769924645</c:v>
                </c:pt>
                <c:pt idx="6">
                  <c:v>3.6346201953950668</c:v>
                </c:pt>
              </c:numCache>
            </c:numRef>
          </c:val>
        </c:ser>
        <c:ser>
          <c:idx val="3"/>
          <c:order val="3"/>
          <c:tx>
            <c:v>10EP</c:v>
          </c:tx>
          <c:cat>
            <c:multiLvlStrRef>
              <c:f>'Gráficos 2010-2011'!$M$9:$S$10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10`11</c:v>
                  </c:pt>
                </c:lvl>
              </c:multiLvlStrCache>
            </c:multiLvlStrRef>
          </c:cat>
          <c:val>
            <c:numRef>
              <c:f>'Gráficos 2010-2011'!$M$14:$S$14</c:f>
              <c:numCache>
                <c:formatCode>0.00</c:formatCode>
                <c:ptCount val="7"/>
                <c:pt idx="0">
                  <c:v>3.4494924629900203</c:v>
                </c:pt>
                <c:pt idx="1">
                  <c:v>3.6077208975490458</c:v>
                </c:pt>
                <c:pt idx="2">
                  <c:v>3.2339176244657541</c:v>
                </c:pt>
                <c:pt idx="3">
                  <c:v>3.5195752301972361</c:v>
                </c:pt>
                <c:pt idx="4">
                  <c:v>3.32763428954576</c:v>
                </c:pt>
                <c:pt idx="5">
                  <c:v>3.7326023107603468</c:v>
                </c:pt>
                <c:pt idx="6">
                  <c:v>3.604060067897386</c:v>
                </c:pt>
              </c:numCache>
            </c:numRef>
          </c:val>
        </c:ser>
        <c:ser>
          <c:idx val="4"/>
          <c:order val="4"/>
          <c:tx>
            <c:v>12</c:v>
          </c:tx>
          <c:cat>
            <c:multiLvlStrRef>
              <c:f>'Gráficos 2010-2011'!$M$9:$S$10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10`11</c:v>
                  </c:pt>
                </c:lvl>
              </c:multiLvlStrCache>
            </c:multiLvlStrRef>
          </c:cat>
          <c:val>
            <c:numRef>
              <c:f>'Gráficos 2010-2011'!$M$15:$S$15</c:f>
              <c:numCache>
                <c:formatCode>0.00</c:formatCode>
                <c:ptCount val="7"/>
                <c:pt idx="0">
                  <c:v>3.3983720894235523</c:v>
                </c:pt>
                <c:pt idx="1">
                  <c:v>3.5840777877169669</c:v>
                </c:pt>
                <c:pt idx="2">
                  <c:v>3.1038937188832296</c:v>
                </c:pt>
                <c:pt idx="3">
                  <c:v>3.7098187087544652</c:v>
                </c:pt>
                <c:pt idx="4">
                  <c:v>3.1991793374677182</c:v>
                </c:pt>
                <c:pt idx="5">
                  <c:v>3.9231747497701059</c:v>
                </c:pt>
                <c:pt idx="6">
                  <c:v>3.5266397167799082</c:v>
                </c:pt>
              </c:numCache>
            </c:numRef>
          </c:val>
        </c:ser>
        <c:ser>
          <c:idx val="5"/>
          <c:order val="5"/>
          <c:tx>
            <c:v>12EP</c:v>
          </c:tx>
          <c:cat>
            <c:multiLvlStrRef>
              <c:f>'Gráficos 2010-2011'!$M$9:$S$10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10`11</c:v>
                  </c:pt>
                </c:lvl>
              </c:multiLvlStrCache>
            </c:multiLvlStrRef>
          </c:cat>
          <c:val>
            <c:numRef>
              <c:f>'Gráficos 2010-2011'!$M$16:$S$16</c:f>
              <c:numCache>
                <c:formatCode>0.00</c:formatCode>
                <c:ptCount val="7"/>
                <c:pt idx="0">
                  <c:v>3.3008445530540977</c:v>
                </c:pt>
                <c:pt idx="1">
                  <c:v>3.5710382984101861</c:v>
                </c:pt>
                <c:pt idx="2">
                  <c:v>3.1598154613190528</c:v>
                </c:pt>
                <c:pt idx="3">
                  <c:v>3.6486364837163885</c:v>
                </c:pt>
                <c:pt idx="4">
                  <c:v>3.2878749405624634</c:v>
                </c:pt>
                <c:pt idx="5">
                  <c:v>3.6336648878889592</c:v>
                </c:pt>
                <c:pt idx="6">
                  <c:v>3.5117580556100068</c:v>
                </c:pt>
              </c:numCache>
            </c:numRef>
          </c:val>
        </c:ser>
        <c:axId val="73769344"/>
        <c:axId val="73770880"/>
      </c:barChart>
      <c:catAx>
        <c:axId val="73769344"/>
        <c:scaling>
          <c:orientation val="minMax"/>
        </c:scaling>
        <c:axPos val="b"/>
        <c:tickLblPos val="nextTo"/>
        <c:crossAx val="73770880"/>
        <c:crosses val="autoZero"/>
        <c:auto val="1"/>
        <c:lblAlgn val="ctr"/>
        <c:lblOffset val="100"/>
      </c:catAx>
      <c:valAx>
        <c:axId val="73770880"/>
        <c:scaling>
          <c:orientation val="minMax"/>
        </c:scaling>
        <c:axPos val="l"/>
        <c:majorGridlines/>
        <c:numFmt formatCode="0.00" sourceLinked="1"/>
        <c:tickLblPos val="nextTo"/>
        <c:crossAx val="7376934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2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Estratégias'!$E$3:$H$4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- 7</c:v>
                  </c:pt>
                </c:lvl>
              </c:multiLvlStrCache>
            </c:multiLvlStrRef>
          </c:cat>
          <c:val>
            <c:numRef>
              <c:f>'Gráficos Estratégias'!$E$5:$H$5</c:f>
              <c:numCache>
                <c:formatCode>0.00</c:formatCode>
                <c:ptCount val="4"/>
                <c:pt idx="0">
                  <c:v>3.5241436140619418</c:v>
                </c:pt>
                <c:pt idx="1">
                  <c:v>3.4756864963051939</c:v>
                </c:pt>
                <c:pt idx="2">
                  <c:v>3.5367151960633767</c:v>
                </c:pt>
                <c:pt idx="3">
                  <c:v>3.2736206786200812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Estratégias'!$E$3:$H$4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- 7</c:v>
                  </c:pt>
                </c:lvl>
              </c:multiLvlStrCache>
            </c:multiLvlStrRef>
          </c:cat>
          <c:val>
            <c:numRef>
              <c:f>'Gráficos Estratégias'!$E$6:$H$6</c:f>
              <c:numCache>
                <c:formatCode>0.00</c:formatCode>
                <c:ptCount val="4"/>
                <c:pt idx="0">
                  <c:v>3.5457848884091892</c:v>
                </c:pt>
                <c:pt idx="1">
                  <c:v>3.5338302359650111</c:v>
                </c:pt>
                <c:pt idx="2">
                  <c:v>3.5441285627275256</c:v>
                </c:pt>
                <c:pt idx="3">
                  <c:v>3.2683270707260252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Estratégias'!$E$3:$H$4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- 7</c:v>
                  </c:pt>
                </c:lvl>
              </c:multiLvlStrCache>
            </c:multiLvlStrRef>
          </c:cat>
          <c:val>
            <c:numRef>
              <c:f>'Gráficos Estratégias'!$E$7:$H$7</c:f>
              <c:numCache>
                <c:formatCode>0.00</c:formatCode>
                <c:ptCount val="4"/>
                <c:pt idx="0">
                  <c:v>3.5797522604361203</c:v>
                </c:pt>
                <c:pt idx="1">
                  <c:v>3.5776717568380612</c:v>
                </c:pt>
                <c:pt idx="2">
                  <c:v>3.5892378227819495</c:v>
                </c:pt>
                <c:pt idx="3">
                  <c:v>3.2956514092437357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Estratégias'!$E$3:$H$4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- 7</c:v>
                  </c:pt>
                </c:lvl>
              </c:multiLvlStrCache>
            </c:multiLvlStrRef>
          </c:cat>
          <c:val>
            <c:numRef>
              <c:f>'Gráficos Estratégias'!$E$8:$H$8</c:f>
              <c:numCache>
                <c:formatCode>0.00</c:formatCode>
                <c:ptCount val="4"/>
                <c:pt idx="0">
                  <c:v>3.5894488920460428</c:v>
                </c:pt>
                <c:pt idx="1">
                  <c:v>3.5825981739310597</c:v>
                </c:pt>
                <c:pt idx="2">
                  <c:v>3.5854358375579793</c:v>
                </c:pt>
                <c:pt idx="3">
                  <c:v>3.3360976389675017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Estratégias'!$E$3:$H$4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- 7</c:v>
                  </c:pt>
                </c:lvl>
              </c:multiLvlStrCache>
            </c:multiLvlStrRef>
          </c:cat>
          <c:val>
            <c:numRef>
              <c:f>'Gráficos Estratégias'!$E$9:$H$9</c:f>
              <c:numCache>
                <c:formatCode>0.00</c:formatCode>
                <c:ptCount val="4"/>
                <c:pt idx="0">
                  <c:v>3.5698841457105002</c:v>
                </c:pt>
                <c:pt idx="1">
                  <c:v>3.5385280983970282</c:v>
                </c:pt>
                <c:pt idx="2">
                  <c:v>3.5686754486653491</c:v>
                </c:pt>
                <c:pt idx="3">
                  <c:v>3.3345410072238364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Estratégias'!$E$3:$H$4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- 7</c:v>
                  </c:pt>
                </c:lvl>
              </c:multiLvlStrCache>
            </c:multiLvlStrRef>
          </c:cat>
          <c:val>
            <c:numRef>
              <c:f>'Gráficos Estratégias'!$E$10:$H$10</c:f>
              <c:numCache>
                <c:formatCode>0.00</c:formatCode>
                <c:ptCount val="4"/>
                <c:pt idx="0">
                  <c:v>3.5387437172488463</c:v>
                </c:pt>
                <c:pt idx="1">
                  <c:v>3.5292754899468304</c:v>
                </c:pt>
                <c:pt idx="2">
                  <c:v>3.5563868833650387</c:v>
                </c:pt>
                <c:pt idx="3">
                  <c:v>3.3031160185887849</c:v>
                </c:pt>
              </c:numCache>
            </c:numRef>
          </c:val>
        </c:ser>
        <c:axId val="73967488"/>
        <c:axId val="73969024"/>
      </c:barChart>
      <c:catAx>
        <c:axId val="73967488"/>
        <c:scaling>
          <c:orientation val="minMax"/>
        </c:scaling>
        <c:axPos val="b"/>
        <c:tickLblPos val="nextTo"/>
        <c:crossAx val="73969024"/>
        <c:crosses val="autoZero"/>
        <c:auto val="1"/>
        <c:lblAlgn val="ctr"/>
        <c:lblOffset val="100"/>
      </c:catAx>
      <c:valAx>
        <c:axId val="73969024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396748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/>
      </a:pPr>
      <a:endParaRPr lang="pt-PT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Estratégias'!$E$11:$H$12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- 9</c:v>
                  </c:pt>
                </c:lvl>
              </c:multiLvlStrCache>
            </c:multiLvlStrRef>
          </c:cat>
          <c:val>
            <c:numRef>
              <c:f>'Gráficos Estratégias'!$E$13:$H$13</c:f>
              <c:numCache>
                <c:formatCode>0.00</c:formatCode>
                <c:ptCount val="4"/>
                <c:pt idx="0">
                  <c:v>3.4721164201885943</c:v>
                </c:pt>
                <c:pt idx="1">
                  <c:v>3.489813325168992</c:v>
                </c:pt>
                <c:pt idx="2">
                  <c:v>3.4818495601704078</c:v>
                </c:pt>
                <c:pt idx="3">
                  <c:v>3.2984160539017209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Estratégias'!$E$11:$H$12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- 9</c:v>
                  </c:pt>
                </c:lvl>
              </c:multiLvlStrCache>
            </c:multiLvlStrRef>
          </c:cat>
          <c:val>
            <c:numRef>
              <c:f>'Gráficos Estratégias'!$E$14:$H$14</c:f>
              <c:numCache>
                <c:formatCode>0.00</c:formatCode>
                <c:ptCount val="4"/>
                <c:pt idx="0">
                  <c:v>3.512764785082771</c:v>
                </c:pt>
                <c:pt idx="1">
                  <c:v>3.5476896640441771</c:v>
                </c:pt>
                <c:pt idx="2">
                  <c:v>3.5119644388290867</c:v>
                </c:pt>
                <c:pt idx="3">
                  <c:v>3.2719944489461166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Estratégias'!$E$11:$H$12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- 9</c:v>
                  </c:pt>
                </c:lvl>
              </c:multiLvlStrCache>
            </c:multiLvlStrRef>
          </c:cat>
          <c:val>
            <c:numRef>
              <c:f>'Gráficos Estratégias'!$E$15:$H$15</c:f>
              <c:numCache>
                <c:formatCode>0.00</c:formatCode>
                <c:ptCount val="4"/>
                <c:pt idx="0">
                  <c:v>3.5081089890001933</c:v>
                </c:pt>
                <c:pt idx="1">
                  <c:v>3.5766554435352789</c:v>
                </c:pt>
                <c:pt idx="2">
                  <c:v>3.5269754208927764</c:v>
                </c:pt>
                <c:pt idx="3">
                  <c:v>3.2748665907771262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Estratégias'!$E$11:$H$12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- 9</c:v>
                  </c:pt>
                </c:lvl>
              </c:multiLvlStrCache>
            </c:multiLvlStrRef>
          </c:cat>
          <c:val>
            <c:numRef>
              <c:f>'Gráficos Estratégias'!$E$16:$H$16</c:f>
              <c:numCache>
                <c:formatCode>0.00</c:formatCode>
                <c:ptCount val="4"/>
                <c:pt idx="0">
                  <c:v>3.4729663035220617</c:v>
                </c:pt>
                <c:pt idx="1">
                  <c:v>3.4970695194157377</c:v>
                </c:pt>
                <c:pt idx="2">
                  <c:v>3.4691513998306434</c:v>
                </c:pt>
                <c:pt idx="3">
                  <c:v>3.3454147853353602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Estratégias'!$E$11:$H$12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- 9</c:v>
                  </c:pt>
                </c:lvl>
              </c:multiLvlStrCache>
            </c:multiLvlStrRef>
          </c:cat>
          <c:val>
            <c:numRef>
              <c:f>'Gráficos Estratégias'!$E$17:$H$17</c:f>
              <c:numCache>
                <c:formatCode>0.00</c:formatCode>
                <c:ptCount val="4"/>
                <c:pt idx="0">
                  <c:v>3.4713526729365887</c:v>
                </c:pt>
                <c:pt idx="1">
                  <c:v>3.4731081674769588</c:v>
                </c:pt>
                <c:pt idx="2">
                  <c:v>3.4699188100476057</c:v>
                </c:pt>
                <c:pt idx="3">
                  <c:v>3.3530162895762667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Estratégias'!$E$11:$H$12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- 9</c:v>
                  </c:pt>
                </c:lvl>
              </c:multiLvlStrCache>
            </c:multiLvlStrRef>
          </c:cat>
          <c:val>
            <c:numRef>
              <c:f>'Gráficos Estratégias'!$E$18:$H$18</c:f>
              <c:numCache>
                <c:formatCode>0.00</c:formatCode>
                <c:ptCount val="4"/>
                <c:pt idx="0">
                  <c:v>3.5289930940298571</c:v>
                </c:pt>
                <c:pt idx="1">
                  <c:v>3.5786034944282461</c:v>
                </c:pt>
                <c:pt idx="2">
                  <c:v>3.5457829948178077</c:v>
                </c:pt>
                <c:pt idx="3">
                  <c:v>3.3888237403255181</c:v>
                </c:pt>
              </c:numCache>
            </c:numRef>
          </c:val>
        </c:ser>
        <c:axId val="74030080"/>
        <c:axId val="74044160"/>
      </c:barChart>
      <c:catAx>
        <c:axId val="74030080"/>
        <c:scaling>
          <c:orientation val="minMax"/>
        </c:scaling>
        <c:axPos val="b"/>
        <c:tickLblPos val="nextTo"/>
        <c:crossAx val="74044160"/>
        <c:crosses val="autoZero"/>
        <c:auto val="1"/>
        <c:lblAlgn val="ctr"/>
        <c:lblOffset val="100"/>
      </c:catAx>
      <c:valAx>
        <c:axId val="74044160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403008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Estratégias'!$E$19:$H$20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- 10</c:v>
                  </c:pt>
                </c:lvl>
              </c:multiLvlStrCache>
            </c:multiLvlStrRef>
          </c:cat>
          <c:val>
            <c:numRef>
              <c:f>'Gráficos Estratégias'!$E$21:$H$21</c:f>
              <c:numCache>
                <c:formatCode>0.00</c:formatCode>
                <c:ptCount val="4"/>
                <c:pt idx="0">
                  <c:v>3.5188457925697989</c:v>
                </c:pt>
                <c:pt idx="1">
                  <c:v>3.5329542949434387</c:v>
                </c:pt>
                <c:pt idx="2">
                  <c:v>3.4612260358377838</c:v>
                </c:pt>
                <c:pt idx="3">
                  <c:v>3.2393928449884086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Estratégias'!$E$19:$H$20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- 10</c:v>
                  </c:pt>
                </c:lvl>
              </c:multiLvlStrCache>
            </c:multiLvlStrRef>
          </c:cat>
          <c:val>
            <c:numRef>
              <c:f>'Gráficos Estratégias'!$E$22:$H$22</c:f>
              <c:numCache>
                <c:formatCode>0.00</c:formatCode>
                <c:ptCount val="4"/>
                <c:pt idx="0">
                  <c:v>3.518308994332473</c:v>
                </c:pt>
                <c:pt idx="1">
                  <c:v>3.5421913555148752</c:v>
                </c:pt>
                <c:pt idx="2">
                  <c:v>3.4762534484212377</c:v>
                </c:pt>
                <c:pt idx="3">
                  <c:v>3.2765891943141807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Estratégias'!$E$19:$H$20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- 10</c:v>
                  </c:pt>
                </c:lvl>
              </c:multiLvlStrCache>
            </c:multiLvlStrRef>
          </c:cat>
          <c:val>
            <c:numRef>
              <c:f>'Gráficos Estratégias'!$E$23:$H$23</c:f>
              <c:numCache>
                <c:formatCode>0.00</c:formatCode>
                <c:ptCount val="4"/>
                <c:pt idx="0">
                  <c:v>3.5529477025966445</c:v>
                </c:pt>
                <c:pt idx="1">
                  <c:v>3.5820561076789637</c:v>
                </c:pt>
                <c:pt idx="2">
                  <c:v>3.4989524383517927</c:v>
                </c:pt>
                <c:pt idx="3">
                  <c:v>3.251860238694003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Estratégias'!$E$19:$H$20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- 10</c:v>
                  </c:pt>
                </c:lvl>
              </c:multiLvlStrCache>
            </c:multiLvlStrRef>
          </c:cat>
          <c:val>
            <c:numRef>
              <c:f>'Gráficos Estratégias'!$E$24:$H$24</c:f>
              <c:numCache>
                <c:formatCode>0.00</c:formatCode>
                <c:ptCount val="4"/>
                <c:pt idx="0">
                  <c:v>3.534880962160786</c:v>
                </c:pt>
                <c:pt idx="1">
                  <c:v>3.546279534153177</c:v>
                </c:pt>
                <c:pt idx="2">
                  <c:v>3.4959955578491622</c:v>
                </c:pt>
                <c:pt idx="3">
                  <c:v>3.2772394242757108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Estratégias'!$E$19:$H$20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- 10</c:v>
                  </c:pt>
                </c:lvl>
              </c:multiLvlStrCache>
            </c:multiLvlStrRef>
          </c:cat>
          <c:val>
            <c:numRef>
              <c:f>'Gráficos Estratégias'!$E$25:$H$25</c:f>
              <c:numCache>
                <c:formatCode>0.00</c:formatCode>
                <c:ptCount val="4"/>
                <c:pt idx="0">
                  <c:v>3.5427771839780933</c:v>
                </c:pt>
                <c:pt idx="1">
                  <c:v>3.5363250689951835</c:v>
                </c:pt>
                <c:pt idx="2">
                  <c:v>3.4785577927289202</c:v>
                </c:pt>
                <c:pt idx="3">
                  <c:v>3.3261640197827047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Estratégias'!$E$19:$H$20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- 10</c:v>
                  </c:pt>
                </c:lvl>
              </c:multiLvlStrCache>
            </c:multiLvlStrRef>
          </c:cat>
          <c:val>
            <c:numRef>
              <c:f>'Gráficos Estratégias'!$E$26:$H$26</c:f>
              <c:numCache>
                <c:formatCode>0.00</c:formatCode>
                <c:ptCount val="4"/>
                <c:pt idx="0">
                  <c:v>3.565222693473225</c:v>
                </c:pt>
                <c:pt idx="1">
                  <c:v>3.5935392232091448</c:v>
                </c:pt>
                <c:pt idx="2">
                  <c:v>3.5141508346391777</c:v>
                </c:pt>
                <c:pt idx="3">
                  <c:v>3.2874401569985232</c:v>
                </c:pt>
              </c:numCache>
            </c:numRef>
          </c:val>
        </c:ser>
        <c:axId val="74379648"/>
        <c:axId val="74381184"/>
      </c:barChart>
      <c:catAx>
        <c:axId val="74379648"/>
        <c:scaling>
          <c:orientation val="minMax"/>
        </c:scaling>
        <c:axPos val="b"/>
        <c:tickLblPos val="nextTo"/>
        <c:crossAx val="74381184"/>
        <c:crosses val="autoZero"/>
        <c:auto val="1"/>
        <c:lblAlgn val="ctr"/>
        <c:lblOffset val="100"/>
      </c:catAx>
      <c:valAx>
        <c:axId val="74381184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437964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2005`2006</c:v>
          </c:tx>
          <c:cat>
            <c:multiLvlStrRef>
              <c:f>'Gráficos Estratégias'!$E$27:$H$28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- 11 e 12</c:v>
                  </c:pt>
                </c:lvl>
              </c:multiLvlStrCache>
            </c:multiLvlStrRef>
          </c:cat>
          <c:val>
            <c:numRef>
              <c:f>'Gráficos Estratégias'!$E$29:$H$29</c:f>
              <c:numCache>
                <c:formatCode>0.00</c:formatCode>
                <c:ptCount val="4"/>
                <c:pt idx="0">
                  <c:v>3.5415487585675796</c:v>
                </c:pt>
                <c:pt idx="1">
                  <c:v>3.576672020795177</c:v>
                </c:pt>
                <c:pt idx="2">
                  <c:v>3.4845300903894696</c:v>
                </c:pt>
                <c:pt idx="3">
                  <c:v>3.2790495033314464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Estratégias'!$E$27:$H$28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- 11 e 12</c:v>
                  </c:pt>
                </c:lvl>
              </c:multiLvlStrCache>
            </c:multiLvlStrRef>
          </c:cat>
          <c:val>
            <c:numRef>
              <c:f>'Gráficos Estratégias'!$E$30:$H$30</c:f>
              <c:numCache>
                <c:formatCode>0.00</c:formatCode>
                <c:ptCount val="4"/>
                <c:pt idx="0">
                  <c:v>3.5606801174716192</c:v>
                </c:pt>
                <c:pt idx="1">
                  <c:v>3.5884547718153446</c:v>
                </c:pt>
                <c:pt idx="2">
                  <c:v>3.4756238688095511</c:v>
                </c:pt>
                <c:pt idx="3">
                  <c:v>3.3023763748929995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Estratégias'!$E$27:$H$28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- 11 e 12</c:v>
                  </c:pt>
                </c:lvl>
              </c:multiLvlStrCache>
            </c:multiLvlStrRef>
          </c:cat>
          <c:val>
            <c:numRef>
              <c:f>'Gráficos Estratégias'!$E$31:$H$31</c:f>
              <c:numCache>
                <c:formatCode>0.00</c:formatCode>
                <c:ptCount val="4"/>
                <c:pt idx="0">
                  <c:v>3.5374626148585544</c:v>
                </c:pt>
                <c:pt idx="1">
                  <c:v>3.5576991935292153</c:v>
                </c:pt>
                <c:pt idx="2">
                  <c:v>3.4423917939614652</c:v>
                </c:pt>
                <c:pt idx="3">
                  <c:v>3.2328136019512868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Estratégias'!$E$27:$H$28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- 11 e 12</c:v>
                  </c:pt>
                </c:lvl>
              </c:multiLvlStrCache>
            </c:multiLvlStrRef>
          </c:cat>
          <c:val>
            <c:numRef>
              <c:f>'Gráficos Estratégias'!$E$32:$H$32</c:f>
              <c:numCache>
                <c:formatCode>0.00</c:formatCode>
                <c:ptCount val="4"/>
                <c:pt idx="0">
                  <c:v>3.6507426741804347</c:v>
                </c:pt>
                <c:pt idx="1">
                  <c:v>3.5756266088605879</c:v>
                </c:pt>
                <c:pt idx="2">
                  <c:v>3.5790516285094172</c:v>
                </c:pt>
                <c:pt idx="3">
                  <c:v>3.3082793243400763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Estratégias'!$E$27:$H$28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- 11 e 12</c:v>
                  </c:pt>
                </c:lvl>
              </c:multiLvlStrCache>
            </c:multiLvlStrRef>
          </c:cat>
          <c:val>
            <c:numRef>
              <c:f>'Gráficos Estratégias'!$E$33:$H$33</c:f>
              <c:numCache>
                <c:formatCode>0.00</c:formatCode>
                <c:ptCount val="4"/>
                <c:pt idx="0">
                  <c:v>3.5467085428208742</c:v>
                </c:pt>
                <c:pt idx="1">
                  <c:v>3.4963205072398531</c:v>
                </c:pt>
                <c:pt idx="2">
                  <c:v>3.398398140069177</c:v>
                </c:pt>
                <c:pt idx="3">
                  <c:v>3.33088904667839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Estratégias'!$E$27:$H$28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- 11 e 12</c:v>
                  </c:pt>
                </c:lvl>
              </c:multiLvlStrCache>
            </c:multiLvlStrRef>
          </c:cat>
          <c:val>
            <c:numRef>
              <c:f>'Gráficos Estratégias'!$E$34:$H$34</c:f>
              <c:numCache>
                <c:formatCode>0.00</c:formatCode>
                <c:ptCount val="4"/>
                <c:pt idx="0">
                  <c:v>3.6009852499733408</c:v>
                </c:pt>
                <c:pt idx="1">
                  <c:v>3.5781498545403791</c:v>
                </c:pt>
                <c:pt idx="2">
                  <c:v>3.4394844026835587</c:v>
                </c:pt>
                <c:pt idx="3">
                  <c:v>3.3184731558223142</c:v>
                </c:pt>
              </c:numCache>
            </c:numRef>
          </c:val>
        </c:ser>
        <c:axId val="73922048"/>
        <c:axId val="73923584"/>
      </c:barChart>
      <c:catAx>
        <c:axId val="73922048"/>
        <c:scaling>
          <c:orientation val="minMax"/>
        </c:scaling>
        <c:axPos val="b"/>
        <c:tickLblPos val="nextTo"/>
        <c:crossAx val="73923584"/>
        <c:crosses val="autoZero"/>
        <c:auto val="1"/>
        <c:lblAlgn val="ctr"/>
        <c:lblOffset val="100"/>
      </c:catAx>
      <c:valAx>
        <c:axId val="73923584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392204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2007`08</c:v>
          </c:tx>
          <c:cat>
            <c:multiLvlStrRef>
              <c:f>'Gráficos Estratégias'!$E$35:$H$36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- 10EP</c:v>
                  </c:pt>
                </c:lvl>
              </c:multiLvlStrCache>
            </c:multiLvlStrRef>
          </c:cat>
          <c:val>
            <c:numRef>
              <c:f>'Gráficos Estratégias'!$E$37:$H$37</c:f>
              <c:numCache>
                <c:formatCode>0.00</c:formatCode>
                <c:ptCount val="4"/>
                <c:pt idx="0">
                  <c:v>3.2861773317684801</c:v>
                </c:pt>
                <c:pt idx="1">
                  <c:v>3.3334295270071346</c:v>
                </c:pt>
                <c:pt idx="2">
                  <c:v>3.2649230651126846</c:v>
                </c:pt>
                <c:pt idx="3">
                  <c:v>3.3152815521584236</c:v>
                </c:pt>
              </c:numCache>
            </c:numRef>
          </c:val>
        </c:ser>
        <c:ser>
          <c:idx val="1"/>
          <c:order val="1"/>
          <c:tx>
            <c:v>2009`10</c:v>
          </c:tx>
          <c:cat>
            <c:multiLvlStrRef>
              <c:f>'Gráficos Estratégias'!$E$35:$H$36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- 10EP</c:v>
                  </c:pt>
                </c:lvl>
              </c:multiLvlStrCache>
            </c:multiLvlStrRef>
          </c:cat>
          <c:val>
            <c:numRef>
              <c:f>'Gráficos Estratégias'!$E$38:$H$38</c:f>
              <c:numCache>
                <c:formatCode>0.00</c:formatCode>
                <c:ptCount val="4"/>
                <c:pt idx="0">
                  <c:v>3.2552061386792568</c:v>
                </c:pt>
                <c:pt idx="1">
                  <c:v>3.2513256908365342</c:v>
                </c:pt>
                <c:pt idx="2">
                  <c:v>3.210130208079462</c:v>
                </c:pt>
                <c:pt idx="3">
                  <c:v>3.2869404640707387</c:v>
                </c:pt>
              </c:numCache>
            </c:numRef>
          </c:val>
        </c:ser>
        <c:ser>
          <c:idx val="2"/>
          <c:order val="2"/>
          <c:tx>
            <c:v>2010`11</c:v>
          </c:tx>
          <c:cat>
            <c:multiLvlStrRef>
              <c:f>'Gráficos Estratégias'!$E$35:$H$36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- 10EP</c:v>
                  </c:pt>
                </c:lvl>
              </c:multiLvlStrCache>
            </c:multiLvlStrRef>
          </c:cat>
          <c:val>
            <c:numRef>
              <c:f>'Gráficos Estratégias'!$E$39:$H$39</c:f>
              <c:numCache>
                <c:formatCode>0.00</c:formatCode>
                <c:ptCount val="4"/>
                <c:pt idx="0">
                  <c:v>3.2369474502640907</c:v>
                </c:pt>
                <c:pt idx="1">
                  <c:v>3.26473431179173</c:v>
                </c:pt>
                <c:pt idx="2">
                  <c:v>3.2353072924247845</c:v>
                </c:pt>
                <c:pt idx="3">
                  <c:v>3.2767088661474641</c:v>
                </c:pt>
              </c:numCache>
            </c:numRef>
          </c:val>
        </c:ser>
        <c:axId val="74445184"/>
        <c:axId val="74446720"/>
      </c:barChart>
      <c:catAx>
        <c:axId val="74445184"/>
        <c:scaling>
          <c:orientation val="minMax"/>
        </c:scaling>
        <c:axPos val="b"/>
        <c:tickLblPos val="nextTo"/>
        <c:crossAx val="74446720"/>
        <c:crosses val="autoZero"/>
        <c:auto val="1"/>
        <c:lblAlgn val="ctr"/>
        <c:lblOffset val="100"/>
      </c:catAx>
      <c:valAx>
        <c:axId val="74446720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4445184"/>
        <c:crosses val="autoZero"/>
        <c:crossBetween val="between"/>
        <c:majorUnit val="0.5"/>
        <c:minorUnit val="0.1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2007`08</c:v>
          </c:tx>
          <c:cat>
            <c:multiLvlStrRef>
              <c:f>'Gráficos Estratégias'!$E$40:$H$41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- 11EP e 12EP</c:v>
                  </c:pt>
                </c:lvl>
              </c:multiLvlStrCache>
            </c:multiLvlStrRef>
          </c:cat>
          <c:val>
            <c:numRef>
              <c:f>'Gráficos Estratégias'!$E$42:$H$42</c:f>
              <c:numCache>
                <c:formatCode>0.00</c:formatCode>
                <c:ptCount val="4"/>
                <c:pt idx="0">
                  <c:v>3.3231239878205612</c:v>
                </c:pt>
                <c:pt idx="1">
                  <c:v>3.4036538002316572</c:v>
                </c:pt>
                <c:pt idx="2">
                  <c:v>3.2664371286798772</c:v>
                </c:pt>
                <c:pt idx="3">
                  <c:v>3.3628835743121548</c:v>
                </c:pt>
              </c:numCache>
            </c:numRef>
          </c:val>
        </c:ser>
        <c:ser>
          <c:idx val="1"/>
          <c:order val="1"/>
          <c:tx>
            <c:v>2009`10</c:v>
          </c:tx>
          <c:cat>
            <c:multiLvlStrRef>
              <c:f>'Gráficos Estratégias'!$E$40:$H$41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- 11EP e 12EP</c:v>
                  </c:pt>
                </c:lvl>
              </c:multiLvlStrCache>
            </c:multiLvlStrRef>
          </c:cat>
          <c:val>
            <c:numRef>
              <c:f>'Gráficos Estratégias'!$E$43:$H$43</c:f>
              <c:numCache>
                <c:formatCode>0.00</c:formatCode>
                <c:ptCount val="4"/>
                <c:pt idx="0">
                  <c:v>3.2960631339547413</c:v>
                </c:pt>
                <c:pt idx="1">
                  <c:v>3.306779958417799</c:v>
                </c:pt>
                <c:pt idx="2">
                  <c:v>3.2393184710605687</c:v>
                </c:pt>
                <c:pt idx="3">
                  <c:v>3.2958316958598237</c:v>
                </c:pt>
              </c:numCache>
            </c:numRef>
          </c:val>
        </c:ser>
        <c:ser>
          <c:idx val="2"/>
          <c:order val="2"/>
          <c:tx>
            <c:v>2010`11</c:v>
          </c:tx>
          <c:cat>
            <c:multiLvlStrRef>
              <c:f>'Gráficos Estratégias'!$E$40:$H$41</c:f>
              <c:multiLvlStrCache>
                <c:ptCount val="4"/>
                <c:lvl>
                  <c:pt idx="0">
                    <c:v>Trat Info</c:v>
                  </c:pt>
                  <c:pt idx="1">
                    <c:v>Técnicas estudo</c:v>
                  </c:pt>
                  <c:pt idx="2">
                    <c:v>Articulação</c:v>
                  </c:pt>
                  <c:pt idx="3">
                    <c:v>Memória</c:v>
                  </c:pt>
                </c:lvl>
                <c:lvl>
                  <c:pt idx="0">
                    <c:v>Estratégias aprendizagem - 11EP e 12EP</c:v>
                  </c:pt>
                </c:lvl>
              </c:multiLvlStrCache>
            </c:multiLvlStrRef>
          </c:cat>
          <c:val>
            <c:numRef>
              <c:f>'Gráficos Estratégias'!$E$44:$H$44</c:f>
              <c:numCache>
                <c:formatCode>0.00</c:formatCode>
                <c:ptCount val="4"/>
                <c:pt idx="0">
                  <c:v>3.2019211322001802</c:v>
                </c:pt>
                <c:pt idx="1">
                  <c:v>3.2818230567992432</c:v>
                </c:pt>
                <c:pt idx="2">
                  <c:v>3.1957898184746605</c:v>
                </c:pt>
                <c:pt idx="3">
                  <c:v>3.2791276489081822</c:v>
                </c:pt>
              </c:numCache>
            </c:numRef>
          </c:val>
        </c:ser>
        <c:axId val="74460160"/>
        <c:axId val="74507008"/>
      </c:barChart>
      <c:catAx>
        <c:axId val="74460160"/>
        <c:scaling>
          <c:orientation val="minMax"/>
        </c:scaling>
        <c:axPos val="b"/>
        <c:tickLblPos val="nextTo"/>
        <c:crossAx val="74507008"/>
        <c:crosses val="autoZero"/>
        <c:auto val="1"/>
        <c:lblAlgn val="ctr"/>
        <c:lblOffset val="100"/>
      </c:catAx>
      <c:valAx>
        <c:axId val="74507008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4460160"/>
        <c:crosses val="autoZero"/>
        <c:crossBetween val="between"/>
        <c:majorUnit val="0.5"/>
        <c:minorUnit val="0.1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valores e atitudes'!$E$1:$H$2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- 7</c:v>
                  </c:pt>
                </c:lvl>
              </c:multiLvlStrCache>
            </c:multiLvlStrRef>
          </c:cat>
          <c:val>
            <c:numRef>
              <c:f>'Gráficos valores e atitudes'!$E$3:$H$3</c:f>
              <c:numCache>
                <c:formatCode>0.00</c:formatCode>
                <c:ptCount val="4"/>
                <c:pt idx="0">
                  <c:v>2.9782856763283827</c:v>
                </c:pt>
                <c:pt idx="1">
                  <c:v>3.416368220658824</c:v>
                </c:pt>
                <c:pt idx="2">
                  <c:v>4.4582424994001251</c:v>
                </c:pt>
                <c:pt idx="3">
                  <c:v>3.1690434912413132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valores e atitudes'!$E$1:$H$2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- 7</c:v>
                  </c:pt>
                </c:lvl>
              </c:multiLvlStrCache>
            </c:multiLvlStrRef>
          </c:cat>
          <c:val>
            <c:numRef>
              <c:f>'Gráficos valores e atitudes'!$E$4:$H$4</c:f>
              <c:numCache>
                <c:formatCode>0.00</c:formatCode>
                <c:ptCount val="4"/>
                <c:pt idx="0">
                  <c:v>3.0229859307226907</c:v>
                </c:pt>
                <c:pt idx="1">
                  <c:v>3.4817632909584471</c:v>
                </c:pt>
                <c:pt idx="2">
                  <c:v>4.4534957581573895</c:v>
                </c:pt>
                <c:pt idx="3">
                  <c:v>3.2434357626327657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valores e atitudes'!$E$1:$H$2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- 7</c:v>
                  </c:pt>
                </c:lvl>
              </c:multiLvlStrCache>
            </c:multiLvlStrRef>
          </c:cat>
          <c:val>
            <c:numRef>
              <c:f>'Gráficos valores e atitudes'!$E$5:$H$5</c:f>
              <c:numCache>
                <c:formatCode>0.00</c:formatCode>
                <c:ptCount val="4"/>
                <c:pt idx="0">
                  <c:v>3.0210433215130577</c:v>
                </c:pt>
                <c:pt idx="1">
                  <c:v>3.5198817365526391</c:v>
                </c:pt>
                <c:pt idx="2">
                  <c:v>3.9783257056401085</c:v>
                </c:pt>
                <c:pt idx="3">
                  <c:v>3.2876684073078191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valores e atitudes'!$E$1:$H$2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- 7</c:v>
                  </c:pt>
                </c:lvl>
              </c:multiLvlStrCache>
            </c:multiLvlStrRef>
          </c:cat>
          <c:val>
            <c:numRef>
              <c:f>'Gráficos valores e atitudes'!$E$6:$H$6</c:f>
              <c:numCache>
                <c:formatCode>0.00</c:formatCode>
                <c:ptCount val="4"/>
                <c:pt idx="0">
                  <c:v>3.032476888157793</c:v>
                </c:pt>
                <c:pt idx="1">
                  <c:v>3.5038886772859392</c:v>
                </c:pt>
                <c:pt idx="2">
                  <c:v>4.4907305173349661</c:v>
                </c:pt>
                <c:pt idx="3">
                  <c:v>3.2872151037319401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valores e atitudes'!$E$1:$H$2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- 7</c:v>
                  </c:pt>
                </c:lvl>
              </c:multiLvlStrCache>
            </c:multiLvlStrRef>
          </c:cat>
          <c:val>
            <c:numRef>
              <c:f>'Gráficos valores e atitudes'!$E$7:$H$7</c:f>
              <c:numCache>
                <c:formatCode>0.00</c:formatCode>
                <c:ptCount val="4"/>
                <c:pt idx="0">
                  <c:v>2.9803178536141219</c:v>
                </c:pt>
                <c:pt idx="1">
                  <c:v>3.5045827259693052</c:v>
                </c:pt>
                <c:pt idx="2">
                  <c:v>4.4498840863597042</c:v>
                </c:pt>
                <c:pt idx="3">
                  <c:v>3.4360543297428756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valores e atitudes'!$E$1:$H$2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- 7</c:v>
                  </c:pt>
                </c:lvl>
              </c:multiLvlStrCache>
            </c:multiLvlStrRef>
          </c:cat>
          <c:val>
            <c:numRef>
              <c:f>'Gráficos valores e atitudes'!$E$8:$H$8</c:f>
              <c:numCache>
                <c:formatCode>0.00</c:formatCode>
                <c:ptCount val="4"/>
                <c:pt idx="0">
                  <c:v>3.0291412182349737</c:v>
                </c:pt>
                <c:pt idx="1">
                  <c:v>3.495948164728055</c:v>
                </c:pt>
                <c:pt idx="2">
                  <c:v>4.488481825795863</c:v>
                </c:pt>
                <c:pt idx="3">
                  <c:v>3.4559583037523827</c:v>
                </c:pt>
              </c:numCache>
            </c:numRef>
          </c:val>
        </c:ser>
        <c:axId val="74600832"/>
        <c:axId val="74602368"/>
      </c:barChart>
      <c:catAx>
        <c:axId val="74600832"/>
        <c:scaling>
          <c:orientation val="minMax"/>
        </c:scaling>
        <c:axPos val="b"/>
        <c:tickLblPos val="nextTo"/>
        <c:crossAx val="74602368"/>
        <c:crosses val="autoZero"/>
        <c:auto val="1"/>
        <c:lblAlgn val="ctr"/>
        <c:lblOffset val="100"/>
      </c:catAx>
      <c:valAx>
        <c:axId val="74602368"/>
        <c:scaling>
          <c:orientation val="minMax"/>
        </c:scaling>
        <c:axPos val="l"/>
        <c:majorGridlines/>
        <c:numFmt formatCode="0.00" sourceLinked="1"/>
        <c:tickLblPos val="nextTo"/>
        <c:crossAx val="7460083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valores e atitudes'!$E$9:$H$10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- 9</c:v>
                  </c:pt>
                </c:lvl>
              </c:multiLvlStrCache>
            </c:multiLvlStrRef>
          </c:cat>
          <c:val>
            <c:numRef>
              <c:f>'Gráficos valores e atitudes'!$E$11:$H$11</c:f>
              <c:numCache>
                <c:formatCode>0.00</c:formatCode>
                <c:ptCount val="4"/>
                <c:pt idx="0">
                  <c:v>2.7470408811752014</c:v>
                </c:pt>
                <c:pt idx="1">
                  <c:v>3.2354390370633146</c:v>
                </c:pt>
                <c:pt idx="2">
                  <c:v>4.1903042557501742</c:v>
                </c:pt>
                <c:pt idx="3">
                  <c:v>3.3496662213259509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valores e atitudes'!$E$9:$H$10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- 9</c:v>
                  </c:pt>
                </c:lvl>
              </c:multiLvlStrCache>
            </c:multiLvlStrRef>
          </c:cat>
          <c:val>
            <c:numRef>
              <c:f>'Gráficos valores e atitudes'!$E$12:$H$12</c:f>
              <c:numCache>
                <c:formatCode>0.00</c:formatCode>
                <c:ptCount val="4"/>
                <c:pt idx="0">
                  <c:v>2.7278119047650002</c:v>
                </c:pt>
                <c:pt idx="1">
                  <c:v>3.3058504276504928</c:v>
                </c:pt>
                <c:pt idx="2">
                  <c:v>4.1860662117957945</c:v>
                </c:pt>
                <c:pt idx="3">
                  <c:v>3.3529344746463789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valores e atitudes'!$E$9:$H$10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- 9</c:v>
                  </c:pt>
                </c:lvl>
              </c:multiLvlStrCache>
            </c:multiLvlStrRef>
          </c:cat>
          <c:val>
            <c:numRef>
              <c:f>'Gráficos valores e atitudes'!$E$13:$H$13</c:f>
              <c:numCache>
                <c:formatCode>0.00</c:formatCode>
                <c:ptCount val="4"/>
                <c:pt idx="0">
                  <c:v>2.7228733495893516</c:v>
                </c:pt>
                <c:pt idx="1">
                  <c:v>3.3293650748163084</c:v>
                </c:pt>
                <c:pt idx="2">
                  <c:v>4.1984110549272655</c:v>
                </c:pt>
                <c:pt idx="3">
                  <c:v>3.4523979556103392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valores e atitudes'!$E$9:$H$10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- 9</c:v>
                  </c:pt>
                </c:lvl>
              </c:multiLvlStrCache>
            </c:multiLvlStrRef>
          </c:cat>
          <c:val>
            <c:numRef>
              <c:f>'Gráficos valores e atitudes'!$E$14:$H$14</c:f>
              <c:numCache>
                <c:formatCode>0.00</c:formatCode>
                <c:ptCount val="4"/>
                <c:pt idx="0">
                  <c:v>2.7518931266602467</c:v>
                </c:pt>
                <c:pt idx="1">
                  <c:v>3.2803752085567206</c:v>
                </c:pt>
                <c:pt idx="2">
                  <c:v>4.2063902574602805</c:v>
                </c:pt>
                <c:pt idx="3">
                  <c:v>3.3961534747894477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valores e atitudes'!$E$9:$H$10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- 9</c:v>
                  </c:pt>
                </c:lvl>
              </c:multiLvlStrCache>
            </c:multiLvlStrRef>
          </c:cat>
          <c:val>
            <c:numRef>
              <c:f>'Gráficos valores e atitudes'!$E$15:$H$15</c:f>
              <c:numCache>
                <c:formatCode>0.00</c:formatCode>
                <c:ptCount val="4"/>
                <c:pt idx="0">
                  <c:v>2.7404992373297952</c:v>
                </c:pt>
                <c:pt idx="1">
                  <c:v>3.2886862207878482</c:v>
                </c:pt>
                <c:pt idx="2">
                  <c:v>4.1704851814667565</c:v>
                </c:pt>
                <c:pt idx="3">
                  <c:v>3.4294624699840375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valores e atitudes'!$E$9:$H$10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- 9</c:v>
                  </c:pt>
                </c:lvl>
              </c:multiLvlStrCache>
            </c:multiLvlStrRef>
          </c:cat>
          <c:val>
            <c:numRef>
              <c:f>'Gráficos valores e atitudes'!$E$16:$H$16</c:f>
              <c:numCache>
                <c:formatCode>0.00</c:formatCode>
                <c:ptCount val="4"/>
                <c:pt idx="0" formatCode="0.0000">
                  <c:v>2.7397217193317891</c:v>
                </c:pt>
                <c:pt idx="1">
                  <c:v>3.3069873728200752</c:v>
                </c:pt>
                <c:pt idx="2">
                  <c:v>4.20362393124738</c:v>
                </c:pt>
                <c:pt idx="3">
                  <c:v>3.5729822431830467</c:v>
                </c:pt>
              </c:numCache>
            </c:numRef>
          </c:val>
        </c:ser>
        <c:axId val="74741248"/>
        <c:axId val="74742784"/>
      </c:barChart>
      <c:catAx>
        <c:axId val="74741248"/>
        <c:scaling>
          <c:orientation val="minMax"/>
        </c:scaling>
        <c:axPos val="b"/>
        <c:tickLblPos val="nextTo"/>
        <c:crossAx val="74742784"/>
        <c:crosses val="autoZero"/>
        <c:auto val="1"/>
        <c:lblAlgn val="ctr"/>
        <c:lblOffset val="100"/>
      </c:catAx>
      <c:valAx>
        <c:axId val="74742784"/>
        <c:scaling>
          <c:orientation val="minMax"/>
          <c:max val="5"/>
        </c:scaling>
        <c:axPos val="l"/>
        <c:majorGridlines/>
        <c:numFmt formatCode="0.00" sourceLinked="1"/>
        <c:tickLblPos val="nextTo"/>
        <c:crossAx val="7474124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valores e atitudes'!$E$17:$H$18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- 10</c:v>
                  </c:pt>
                </c:lvl>
              </c:multiLvlStrCache>
            </c:multiLvlStrRef>
          </c:cat>
          <c:val>
            <c:numRef>
              <c:f>'Gráficos valores e atitudes'!$E$19:$H$19</c:f>
              <c:numCache>
                <c:formatCode>0.00</c:formatCode>
                <c:ptCount val="4"/>
                <c:pt idx="0">
                  <c:v>2.6348366267627279</c:v>
                </c:pt>
                <c:pt idx="1">
                  <c:v>3.2289444711408848</c:v>
                </c:pt>
                <c:pt idx="2">
                  <c:v>4.2408140885811125</c:v>
                </c:pt>
                <c:pt idx="3">
                  <c:v>2.812551509832339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valores e atitudes'!$E$17:$H$18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- 10</c:v>
                  </c:pt>
                </c:lvl>
              </c:multiLvlStrCache>
            </c:multiLvlStrRef>
          </c:cat>
          <c:val>
            <c:numRef>
              <c:f>'Gráficos valores e atitudes'!$E$20:$H$20</c:f>
              <c:numCache>
                <c:formatCode>0.00</c:formatCode>
                <c:ptCount val="4"/>
                <c:pt idx="0">
                  <c:v>2.6551576127795009</c:v>
                </c:pt>
                <c:pt idx="1">
                  <c:v>3.2087594381549311</c:v>
                </c:pt>
                <c:pt idx="2">
                  <c:v>4.2244753515361353</c:v>
                </c:pt>
                <c:pt idx="3">
                  <c:v>2.931535069263326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valores e atitudes'!$E$17:$H$18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- 10</c:v>
                  </c:pt>
                </c:lvl>
              </c:multiLvlStrCache>
            </c:multiLvlStrRef>
          </c:cat>
          <c:val>
            <c:numRef>
              <c:f>'Gráficos valores e atitudes'!$E$21:$H$21</c:f>
              <c:numCache>
                <c:formatCode>0.00</c:formatCode>
                <c:ptCount val="4"/>
                <c:pt idx="0">
                  <c:v>2.6328382108967108</c:v>
                </c:pt>
                <c:pt idx="1">
                  <c:v>3.3216762042652377</c:v>
                </c:pt>
                <c:pt idx="2">
                  <c:v>4.2491659950875338</c:v>
                </c:pt>
                <c:pt idx="3">
                  <c:v>2.9910793564437039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valores e atitudes'!$E$17:$H$18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- 10</c:v>
                  </c:pt>
                </c:lvl>
              </c:multiLvlStrCache>
            </c:multiLvlStrRef>
          </c:cat>
          <c:val>
            <c:numRef>
              <c:f>'Gráficos valores e atitudes'!$E$22:$H$22</c:f>
              <c:numCache>
                <c:formatCode>0.00</c:formatCode>
                <c:ptCount val="4"/>
                <c:pt idx="0">
                  <c:v>2.5922858592191189</c:v>
                </c:pt>
                <c:pt idx="1">
                  <c:v>3.2406875836523836</c:v>
                </c:pt>
                <c:pt idx="2">
                  <c:v>4.2076272978153364</c:v>
                </c:pt>
                <c:pt idx="3">
                  <c:v>2.998555205857262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valores e atitudes'!$E$17:$H$18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- 10</c:v>
                  </c:pt>
                </c:lvl>
              </c:multiLvlStrCache>
            </c:multiLvlStrRef>
          </c:cat>
          <c:val>
            <c:numRef>
              <c:f>'Gráficos valores e atitudes'!$E$23:$H$23</c:f>
              <c:numCache>
                <c:formatCode>0.00</c:formatCode>
                <c:ptCount val="4"/>
                <c:pt idx="0">
                  <c:v>2.7404992373297952</c:v>
                </c:pt>
                <c:pt idx="1">
                  <c:v>3.2886862207878482</c:v>
                </c:pt>
                <c:pt idx="2">
                  <c:v>4.1704851814667565</c:v>
                </c:pt>
                <c:pt idx="3">
                  <c:v>3.4294624699840375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valores e atitudes'!$E$17:$H$18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- 10</c:v>
                  </c:pt>
                </c:lvl>
              </c:multiLvlStrCache>
            </c:multiLvlStrRef>
          </c:cat>
          <c:val>
            <c:numRef>
              <c:f>'Gráficos valores e atitudes'!$E$24:$H$24</c:f>
              <c:numCache>
                <c:formatCode>0.00</c:formatCode>
                <c:ptCount val="4"/>
                <c:pt idx="0">
                  <c:v>2.618250988503386</c:v>
                </c:pt>
                <c:pt idx="1">
                  <c:v>3.3132684208338699</c:v>
                </c:pt>
                <c:pt idx="2">
                  <c:v>4.2559850485511834</c:v>
                </c:pt>
                <c:pt idx="3">
                  <c:v>3.2556252579567411</c:v>
                </c:pt>
              </c:numCache>
            </c:numRef>
          </c:val>
        </c:ser>
        <c:axId val="74697344"/>
        <c:axId val="74703232"/>
      </c:barChart>
      <c:catAx>
        <c:axId val="74697344"/>
        <c:scaling>
          <c:orientation val="minMax"/>
        </c:scaling>
        <c:axPos val="b"/>
        <c:tickLblPos val="nextTo"/>
        <c:crossAx val="74703232"/>
        <c:crosses val="autoZero"/>
        <c:auto val="1"/>
        <c:lblAlgn val="ctr"/>
        <c:lblOffset val="100"/>
      </c:catAx>
      <c:valAx>
        <c:axId val="74703232"/>
        <c:scaling>
          <c:orientation val="minMax"/>
          <c:max val="5"/>
        </c:scaling>
        <c:axPos val="l"/>
        <c:majorGridlines/>
        <c:numFmt formatCode="0.00" sourceLinked="1"/>
        <c:tickLblPos val="nextTo"/>
        <c:crossAx val="7469734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valores e atitudes'!$E$25:$H$26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- 11 e 12</c:v>
                  </c:pt>
                </c:lvl>
              </c:multiLvlStrCache>
            </c:multiLvlStrRef>
          </c:cat>
          <c:val>
            <c:numRef>
              <c:f>'Gráficos valores e atitudes'!$E$27:$H$27</c:f>
              <c:numCache>
                <c:formatCode>0.00</c:formatCode>
                <c:ptCount val="4"/>
                <c:pt idx="0">
                  <c:v>2.592150601279863</c:v>
                </c:pt>
                <c:pt idx="1">
                  <c:v>3.2435035317209215</c:v>
                </c:pt>
                <c:pt idx="2">
                  <c:v>4.3081601040050588</c:v>
                </c:pt>
                <c:pt idx="3">
                  <c:v>2.9224943035282567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valores e atitudes'!$E$25:$H$26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- 11 e 12</c:v>
                  </c:pt>
                </c:lvl>
              </c:multiLvlStrCache>
            </c:multiLvlStrRef>
          </c:cat>
          <c:val>
            <c:numRef>
              <c:f>'Gráficos valores e atitudes'!$E$28:$H$28</c:f>
              <c:numCache>
                <c:formatCode>0.00</c:formatCode>
                <c:ptCount val="4"/>
                <c:pt idx="0">
                  <c:v>2.6086799697138368</c:v>
                </c:pt>
                <c:pt idx="1">
                  <c:v>3.259383603101687</c:v>
                </c:pt>
                <c:pt idx="2">
                  <c:v>4.2705093317446732</c:v>
                </c:pt>
                <c:pt idx="3">
                  <c:v>3.0587378040341591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valores e atitudes'!$E$25:$H$26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- 11 e 12</c:v>
                  </c:pt>
                </c:lvl>
              </c:multiLvlStrCache>
            </c:multiLvlStrRef>
          </c:cat>
          <c:val>
            <c:numRef>
              <c:f>'Gráficos valores e atitudes'!$E$29:$H$29</c:f>
              <c:numCache>
                <c:formatCode>0.00</c:formatCode>
                <c:ptCount val="4"/>
                <c:pt idx="0">
                  <c:v>2.5681771544502552</c:v>
                </c:pt>
                <c:pt idx="1">
                  <c:v>3.3257368373748935</c:v>
                </c:pt>
                <c:pt idx="2">
                  <c:v>4.273271325623563</c:v>
                </c:pt>
                <c:pt idx="3">
                  <c:v>3.0805841198747181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valores e atitudes'!$E$25:$H$26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- 11 e 12</c:v>
                  </c:pt>
                </c:lvl>
              </c:multiLvlStrCache>
            </c:multiLvlStrRef>
          </c:cat>
          <c:val>
            <c:numRef>
              <c:f>'Gráficos valores e atitudes'!$E$30:$H$30</c:f>
              <c:numCache>
                <c:formatCode>0.00</c:formatCode>
                <c:ptCount val="4"/>
                <c:pt idx="0">
                  <c:v>2.5315595930980792</c:v>
                </c:pt>
                <c:pt idx="1">
                  <c:v>3.2817549713655452</c:v>
                </c:pt>
                <c:pt idx="2">
                  <c:v>4.2863004306190424</c:v>
                </c:pt>
                <c:pt idx="3">
                  <c:v>3.0281090392693715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valores e atitudes'!$E$25:$H$26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- 11 e 12</c:v>
                  </c:pt>
                </c:lvl>
              </c:multiLvlStrCache>
            </c:multiLvlStrRef>
          </c:cat>
          <c:val>
            <c:numRef>
              <c:f>'Gráficos valores e atitudes'!$E$31:$H$31</c:f>
              <c:numCache>
                <c:formatCode>0.00</c:formatCode>
                <c:ptCount val="4"/>
                <c:pt idx="0">
                  <c:v>2.5724542747283468</c:v>
                </c:pt>
                <c:pt idx="1">
                  <c:v>3.2995154383120715</c:v>
                </c:pt>
                <c:pt idx="2">
                  <c:v>4.2730344685723312</c:v>
                </c:pt>
                <c:pt idx="3">
                  <c:v>3.0939361542814892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valores e atitudes'!$E$25:$H$26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- 11 e 12</c:v>
                  </c:pt>
                </c:lvl>
              </c:multiLvlStrCache>
            </c:multiLvlStrRef>
          </c:cat>
          <c:val>
            <c:numRef>
              <c:f>'Gráficos valores e atitudes'!$E$32:$H$32</c:f>
              <c:numCache>
                <c:formatCode>0.00</c:formatCode>
                <c:ptCount val="4"/>
                <c:pt idx="0">
                  <c:v>2.5144742787849172</c:v>
                </c:pt>
                <c:pt idx="1">
                  <c:v>3.3141446545790929</c:v>
                </c:pt>
                <c:pt idx="2">
                  <c:v>3.990540167151575</c:v>
                </c:pt>
                <c:pt idx="3">
                  <c:v>3.2467353653131439</c:v>
                </c:pt>
              </c:numCache>
            </c:numRef>
          </c:val>
        </c:ser>
        <c:axId val="74895360"/>
        <c:axId val="74896896"/>
      </c:barChart>
      <c:catAx>
        <c:axId val="74895360"/>
        <c:scaling>
          <c:orientation val="minMax"/>
        </c:scaling>
        <c:axPos val="b"/>
        <c:tickLblPos val="nextTo"/>
        <c:crossAx val="74896896"/>
        <c:crosses val="autoZero"/>
        <c:auto val="1"/>
        <c:lblAlgn val="ctr"/>
        <c:lblOffset val="100"/>
      </c:catAx>
      <c:valAx>
        <c:axId val="74896896"/>
        <c:scaling>
          <c:orientation val="minMax"/>
        </c:scaling>
        <c:axPos val="l"/>
        <c:majorGridlines/>
        <c:numFmt formatCode="0.00" sourceLinked="1"/>
        <c:tickLblPos val="nextTo"/>
        <c:crossAx val="7489536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2007`08</c:v>
          </c:tx>
          <c:cat>
            <c:multiLvlStrRef>
              <c:f>'Gráficos valores e atitudes'!$E$33:$H$34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- 10EP</c:v>
                  </c:pt>
                </c:lvl>
              </c:multiLvlStrCache>
            </c:multiLvlStrRef>
          </c:cat>
          <c:val>
            <c:numRef>
              <c:f>'Gráficos valores e atitudes'!$E$35:$H$35</c:f>
              <c:numCache>
                <c:formatCode>0.00</c:formatCode>
                <c:ptCount val="4"/>
                <c:pt idx="0">
                  <c:v>2.8394328508112121</c:v>
                </c:pt>
                <c:pt idx="1">
                  <c:v>3.1441219306794101</c:v>
                </c:pt>
                <c:pt idx="2">
                  <c:v>4.0558066039323952</c:v>
                </c:pt>
                <c:pt idx="3">
                  <c:v>3.0226680230499134</c:v>
                </c:pt>
              </c:numCache>
            </c:numRef>
          </c:val>
        </c:ser>
        <c:ser>
          <c:idx val="1"/>
          <c:order val="1"/>
          <c:tx>
            <c:v>2009`10</c:v>
          </c:tx>
          <c:cat>
            <c:multiLvlStrRef>
              <c:f>'Gráficos valores e atitudes'!$E$33:$H$34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- 10EP</c:v>
                  </c:pt>
                </c:lvl>
              </c:multiLvlStrCache>
            </c:multiLvlStrRef>
          </c:cat>
          <c:val>
            <c:numRef>
              <c:f>'Gráficos valores e atitudes'!$E$36:$H$36</c:f>
              <c:numCache>
                <c:formatCode>0.00</c:formatCode>
                <c:ptCount val="4"/>
                <c:pt idx="0">
                  <c:v>2.8263099680537627</c:v>
                </c:pt>
                <c:pt idx="1">
                  <c:v>3.1543329008785439</c:v>
                </c:pt>
                <c:pt idx="2">
                  <c:v>3.9736154137904567</c:v>
                </c:pt>
                <c:pt idx="3">
                  <c:v>3.0393447775832425</c:v>
                </c:pt>
              </c:numCache>
            </c:numRef>
          </c:val>
        </c:ser>
        <c:ser>
          <c:idx val="2"/>
          <c:order val="2"/>
          <c:tx>
            <c:v>2010`11</c:v>
          </c:tx>
          <c:cat>
            <c:multiLvlStrRef>
              <c:f>'Gráficos valores e atitudes'!$E$33:$H$34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- 10EP</c:v>
                  </c:pt>
                </c:lvl>
              </c:multiLvlStrCache>
            </c:multiLvlStrRef>
          </c:cat>
          <c:val>
            <c:numRef>
              <c:f>'Gráficos valores e atitudes'!$E$37:$H$37</c:f>
              <c:numCache>
                <c:formatCode>0.00</c:formatCode>
                <c:ptCount val="4"/>
                <c:pt idx="0">
                  <c:v>2.8507837652020211</c:v>
                </c:pt>
                <c:pt idx="1">
                  <c:v>3.0762198961886171</c:v>
                </c:pt>
                <c:pt idx="2">
                  <c:v>3.7517157053185382</c:v>
                </c:pt>
                <c:pt idx="3">
                  <c:v>3.0792810820008807</c:v>
                </c:pt>
              </c:numCache>
            </c:numRef>
          </c:val>
        </c:ser>
        <c:axId val="74906240"/>
        <c:axId val="75481472"/>
      </c:barChart>
      <c:catAx>
        <c:axId val="74906240"/>
        <c:scaling>
          <c:orientation val="minMax"/>
        </c:scaling>
        <c:axPos val="b"/>
        <c:tickLblPos val="nextTo"/>
        <c:crossAx val="75481472"/>
        <c:crosses val="autoZero"/>
        <c:auto val="1"/>
        <c:lblAlgn val="ctr"/>
        <c:lblOffset val="100"/>
      </c:catAx>
      <c:valAx>
        <c:axId val="75481472"/>
        <c:scaling>
          <c:orientation val="minMax"/>
          <c:max val="5"/>
        </c:scaling>
        <c:axPos val="l"/>
        <c:majorGridlines/>
        <c:numFmt formatCode="0.00" sourceLinked="1"/>
        <c:tickLblPos val="nextTo"/>
        <c:crossAx val="7490624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2007`08</c:v>
          </c:tx>
          <c:cat>
            <c:multiLvlStrRef>
              <c:f>'Gráficos valores e atitudes'!$E$38:$H$39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- 11EP e 12EP</c:v>
                  </c:pt>
                </c:lvl>
              </c:multiLvlStrCache>
            </c:multiLvlStrRef>
          </c:cat>
          <c:val>
            <c:numRef>
              <c:f>'Gráficos valores e atitudes'!$E$40:$H$40</c:f>
              <c:numCache>
                <c:formatCode>0.00</c:formatCode>
                <c:ptCount val="4"/>
                <c:pt idx="0">
                  <c:v>2.7466695394135177</c:v>
                </c:pt>
                <c:pt idx="1">
                  <c:v>3.106185661998524</c:v>
                </c:pt>
                <c:pt idx="2">
                  <c:v>3.7544977006306492</c:v>
                </c:pt>
                <c:pt idx="3">
                  <c:v>3.0142715771154212</c:v>
                </c:pt>
              </c:numCache>
            </c:numRef>
          </c:val>
        </c:ser>
        <c:ser>
          <c:idx val="1"/>
          <c:order val="1"/>
          <c:tx>
            <c:v>2009`10</c:v>
          </c:tx>
          <c:cat>
            <c:multiLvlStrRef>
              <c:f>'Gráficos valores e atitudes'!$E$38:$H$39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- 11EP e 12EP</c:v>
                  </c:pt>
                </c:lvl>
              </c:multiLvlStrCache>
            </c:multiLvlStrRef>
          </c:cat>
          <c:val>
            <c:numRef>
              <c:f>'Gráficos valores e atitudes'!$E$41:$H$41</c:f>
              <c:numCache>
                <c:formatCode>0.00</c:formatCode>
                <c:ptCount val="4"/>
                <c:pt idx="0">
                  <c:v>2.7893531847771342</c:v>
                </c:pt>
                <c:pt idx="1">
                  <c:v>3.1884568303614942</c:v>
                </c:pt>
                <c:pt idx="2">
                  <c:v>4.0082283777784875</c:v>
                </c:pt>
                <c:pt idx="3">
                  <c:v>3.0816741670430265</c:v>
                </c:pt>
              </c:numCache>
            </c:numRef>
          </c:val>
        </c:ser>
        <c:ser>
          <c:idx val="2"/>
          <c:order val="2"/>
          <c:tx>
            <c:v>2010`11</c:v>
          </c:tx>
          <c:cat>
            <c:multiLvlStrRef>
              <c:f>'Gráficos valores e atitudes'!$E$38:$H$39</c:f>
              <c:multiLvlStrCache>
                <c:ptCount val="4"/>
                <c:lvl>
                  <c:pt idx="0">
                    <c:v>Tolerância</c:v>
                  </c:pt>
                  <c:pt idx="1">
                    <c:v>Ecologia</c:v>
                  </c:pt>
                  <c:pt idx="2">
                    <c:v>Saúde</c:v>
                  </c:pt>
                  <c:pt idx="3">
                    <c:v>Transversalidade</c:v>
                  </c:pt>
                </c:lvl>
                <c:lvl>
                  <c:pt idx="0">
                    <c:v>Valores e atitudes - 11EP e 12EP</c:v>
                  </c:pt>
                </c:lvl>
              </c:multiLvlStrCache>
            </c:multiLvlStrRef>
          </c:cat>
          <c:val>
            <c:numRef>
              <c:f>'Gráficos valores e atitudes'!$E$42:$H$42</c:f>
              <c:numCache>
                <c:formatCode>0.00</c:formatCode>
                <c:ptCount val="4"/>
                <c:pt idx="0">
                  <c:v>2.7916502477650051</c:v>
                </c:pt>
                <c:pt idx="1">
                  <c:v>3.1453483157433983</c:v>
                </c:pt>
                <c:pt idx="2">
                  <c:v>3.6230086208466497</c:v>
                </c:pt>
                <c:pt idx="3">
                  <c:v>3.1861289024167552</c:v>
                </c:pt>
              </c:numCache>
            </c:numRef>
          </c:val>
        </c:ser>
        <c:axId val="75601408"/>
        <c:axId val="75602944"/>
      </c:barChart>
      <c:catAx>
        <c:axId val="75601408"/>
        <c:scaling>
          <c:orientation val="minMax"/>
        </c:scaling>
        <c:axPos val="b"/>
        <c:tickLblPos val="nextTo"/>
        <c:crossAx val="75602944"/>
        <c:crosses val="autoZero"/>
        <c:auto val="1"/>
        <c:lblAlgn val="ctr"/>
        <c:lblOffset val="100"/>
      </c:catAx>
      <c:valAx>
        <c:axId val="75602944"/>
        <c:scaling>
          <c:orientation val="minMax"/>
          <c:max val="5"/>
        </c:scaling>
        <c:axPos val="l"/>
        <c:majorGridlines/>
        <c:numFmt formatCode="0.00" sourceLinked="1"/>
        <c:tickLblPos val="nextTo"/>
        <c:crossAx val="7560140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opinião escola'!$E$1:$K$2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- 7</c:v>
                  </c:pt>
                </c:lvl>
              </c:multiLvlStrCache>
            </c:multiLvlStrRef>
          </c:cat>
          <c:val>
            <c:numRef>
              <c:f>'Gráficos opinião escola'!$E$3:$K$3</c:f>
              <c:numCache>
                <c:formatCode>0.00</c:formatCode>
                <c:ptCount val="7"/>
                <c:pt idx="0">
                  <c:v>3.7338069032617738</c:v>
                </c:pt>
                <c:pt idx="1">
                  <c:v>3.572036945030959</c:v>
                </c:pt>
                <c:pt idx="2">
                  <c:v>3.6294459752129775</c:v>
                </c:pt>
                <c:pt idx="3">
                  <c:v>3.9222184704312744</c:v>
                </c:pt>
                <c:pt idx="4">
                  <c:v>3.4870346832205392</c:v>
                </c:pt>
                <c:pt idx="5">
                  <c:v>4.0464583568477455</c:v>
                </c:pt>
                <c:pt idx="6">
                  <c:v>3.775657953236474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opinião escola'!$E$1:$K$2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- 7</c:v>
                  </c:pt>
                </c:lvl>
              </c:multiLvlStrCache>
            </c:multiLvlStrRef>
          </c:cat>
          <c:val>
            <c:numRef>
              <c:f>'Gráficos opinião escola'!$E$4:$K$4</c:f>
              <c:numCache>
                <c:formatCode>0.00</c:formatCode>
                <c:ptCount val="7"/>
                <c:pt idx="0">
                  <c:v>3.7607758932812425</c:v>
                </c:pt>
                <c:pt idx="1">
                  <c:v>3.5720652614147985</c:v>
                </c:pt>
                <c:pt idx="2">
                  <c:v>3.6428494169000967</c:v>
                </c:pt>
                <c:pt idx="3">
                  <c:v>3.9152377612179787</c:v>
                </c:pt>
                <c:pt idx="4">
                  <c:v>3.4966199208805127</c:v>
                </c:pt>
                <c:pt idx="5">
                  <c:v>4.0682851161035725</c:v>
                </c:pt>
                <c:pt idx="6">
                  <c:v>3.7926360226637277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opinião escola'!$E$1:$K$2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- 7</c:v>
                  </c:pt>
                </c:lvl>
              </c:multiLvlStrCache>
            </c:multiLvlStrRef>
          </c:cat>
          <c:val>
            <c:numRef>
              <c:f>'Gráficos opinião escola'!$E$5:$K$5</c:f>
              <c:numCache>
                <c:formatCode>0.00</c:formatCode>
                <c:ptCount val="7"/>
                <c:pt idx="0">
                  <c:v>3.7193895653963844</c:v>
                </c:pt>
                <c:pt idx="1">
                  <c:v>3.5456838044984833</c:v>
                </c:pt>
                <c:pt idx="2">
                  <c:v>3.6140731142017568</c:v>
                </c:pt>
                <c:pt idx="3">
                  <c:v>3.8825911493797549</c:v>
                </c:pt>
                <c:pt idx="4">
                  <c:v>3.5088329248441577</c:v>
                </c:pt>
                <c:pt idx="5">
                  <c:v>4.0036201651816112</c:v>
                </c:pt>
                <c:pt idx="6">
                  <c:v>3.8020395130684927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opinião escola'!$E$1:$K$2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- 7</c:v>
                  </c:pt>
                </c:lvl>
              </c:multiLvlStrCache>
            </c:multiLvlStrRef>
          </c:cat>
          <c:val>
            <c:numRef>
              <c:f>'Gráficos opinião escola'!$E$6:$K$6</c:f>
              <c:numCache>
                <c:formatCode>0.00</c:formatCode>
                <c:ptCount val="7"/>
                <c:pt idx="0">
                  <c:v>3.7021001328959602</c:v>
                </c:pt>
                <c:pt idx="1">
                  <c:v>3.5512491345443027</c:v>
                </c:pt>
                <c:pt idx="2">
                  <c:v>3.6301746345232067</c:v>
                </c:pt>
                <c:pt idx="3">
                  <c:v>3.9176429678383777</c:v>
                </c:pt>
                <c:pt idx="4">
                  <c:v>3.4664192613636935</c:v>
                </c:pt>
                <c:pt idx="5">
                  <c:v>3.9679831857247057</c:v>
                </c:pt>
                <c:pt idx="6">
                  <c:v>3.8071079803459602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opinião escola'!$E$1:$K$2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- 7</c:v>
                  </c:pt>
                </c:lvl>
              </c:multiLvlStrCache>
            </c:multiLvlStrRef>
          </c:cat>
          <c:val>
            <c:numRef>
              <c:f>'Gráficos opinião escola'!$E$7:$K$7</c:f>
              <c:numCache>
                <c:formatCode>0.00</c:formatCode>
                <c:ptCount val="7"/>
                <c:pt idx="0">
                  <c:v>3.6707366215950281</c:v>
                </c:pt>
                <c:pt idx="1">
                  <c:v>3.5522802099950477</c:v>
                </c:pt>
                <c:pt idx="2">
                  <c:v>3.5904926137449777</c:v>
                </c:pt>
                <c:pt idx="3">
                  <c:v>3.8468641271184416</c:v>
                </c:pt>
                <c:pt idx="4">
                  <c:v>3.4698749839195067</c:v>
                </c:pt>
                <c:pt idx="5">
                  <c:v>3.9695819414177276</c:v>
                </c:pt>
                <c:pt idx="6">
                  <c:v>3.7983994302951132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opinião escola'!$E$1:$K$2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- 7</c:v>
                  </c:pt>
                </c:lvl>
              </c:multiLvlStrCache>
            </c:multiLvlStrRef>
          </c:cat>
          <c:val>
            <c:numRef>
              <c:f>'Gráficos opinião escola'!$E$8:$K$8</c:f>
              <c:numCache>
                <c:formatCode>0.00</c:formatCode>
                <c:ptCount val="7"/>
                <c:pt idx="0">
                  <c:v>3.7202818893363623</c:v>
                </c:pt>
                <c:pt idx="1">
                  <c:v>3.5541293753235141</c:v>
                </c:pt>
                <c:pt idx="2">
                  <c:v>3.6691390912887982</c:v>
                </c:pt>
                <c:pt idx="3">
                  <c:v>3.8976170320785308</c:v>
                </c:pt>
                <c:pt idx="4">
                  <c:v>3.5097250335577437</c:v>
                </c:pt>
                <c:pt idx="5">
                  <c:v>3.9896790051029432</c:v>
                </c:pt>
                <c:pt idx="6">
                  <c:v>3.8089816857560472</c:v>
                </c:pt>
              </c:numCache>
            </c:numRef>
          </c:val>
        </c:ser>
        <c:axId val="75553408"/>
        <c:axId val="75559296"/>
      </c:barChart>
      <c:catAx>
        <c:axId val="75553408"/>
        <c:scaling>
          <c:orientation val="minMax"/>
        </c:scaling>
        <c:axPos val="b"/>
        <c:tickLblPos val="nextTo"/>
        <c:crossAx val="75559296"/>
        <c:crosses val="autoZero"/>
        <c:auto val="1"/>
        <c:lblAlgn val="ctr"/>
        <c:lblOffset val="100"/>
      </c:catAx>
      <c:valAx>
        <c:axId val="75559296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555340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3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opinião escola'!$E$9:$K$10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- 9</c:v>
                  </c:pt>
                </c:lvl>
              </c:multiLvlStrCache>
            </c:multiLvlStrRef>
          </c:cat>
          <c:val>
            <c:numRef>
              <c:f>'Gráficos opinião escola'!$E$11:$K$11</c:f>
              <c:numCache>
                <c:formatCode>0.00</c:formatCode>
                <c:ptCount val="7"/>
                <c:pt idx="0">
                  <c:v>3.3696823835304968</c:v>
                </c:pt>
                <c:pt idx="1">
                  <c:v>3.5949153713305093</c:v>
                </c:pt>
                <c:pt idx="2">
                  <c:v>3.196874342538969</c:v>
                </c:pt>
                <c:pt idx="3">
                  <c:v>3.7340380292908377</c:v>
                </c:pt>
                <c:pt idx="4">
                  <c:v>3.1735535678642401</c:v>
                </c:pt>
                <c:pt idx="5">
                  <c:v>4.009041780507844</c:v>
                </c:pt>
                <c:pt idx="6">
                  <c:v>3.6795239676176412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opinião escola'!$E$9:$K$10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- 9</c:v>
                  </c:pt>
                </c:lvl>
              </c:multiLvlStrCache>
            </c:multiLvlStrRef>
          </c:cat>
          <c:val>
            <c:numRef>
              <c:f>'Gráficos opinião escola'!$E$12:$K$12</c:f>
              <c:numCache>
                <c:formatCode>0.00</c:formatCode>
                <c:ptCount val="7"/>
                <c:pt idx="0">
                  <c:v>3.4279007051864214</c:v>
                </c:pt>
                <c:pt idx="1">
                  <c:v>3.6095292434490602</c:v>
                </c:pt>
                <c:pt idx="2">
                  <c:v>3.2402442869534012</c:v>
                </c:pt>
                <c:pt idx="3">
                  <c:v>3.7262145703254852</c:v>
                </c:pt>
                <c:pt idx="4">
                  <c:v>3.1848027384475452</c:v>
                </c:pt>
                <c:pt idx="5">
                  <c:v>4.0320182722801343</c:v>
                </c:pt>
                <c:pt idx="6">
                  <c:v>3.7082516616102019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opinião escola'!$E$9:$K$10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- 9</c:v>
                  </c:pt>
                </c:lvl>
              </c:multiLvlStrCache>
            </c:multiLvlStrRef>
          </c:cat>
          <c:val>
            <c:numRef>
              <c:f>'Gráficos opinião escola'!$E$13:$K$13</c:f>
              <c:numCache>
                <c:formatCode>0.00</c:formatCode>
                <c:ptCount val="7"/>
                <c:pt idx="0">
                  <c:v>3.4859180098800171</c:v>
                </c:pt>
                <c:pt idx="1">
                  <c:v>3.6520686664293369</c:v>
                </c:pt>
                <c:pt idx="2">
                  <c:v>3.3280602565401902</c:v>
                </c:pt>
                <c:pt idx="3">
                  <c:v>3.8121061193976566</c:v>
                </c:pt>
                <c:pt idx="4">
                  <c:v>3.2319001440154271</c:v>
                </c:pt>
                <c:pt idx="5">
                  <c:v>4.0611129276513696</c:v>
                </c:pt>
                <c:pt idx="6">
                  <c:v>3.737485470785753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opinião escola'!$E$9:$K$10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- 9</c:v>
                  </c:pt>
                </c:lvl>
              </c:multiLvlStrCache>
            </c:multiLvlStrRef>
          </c:cat>
          <c:val>
            <c:numRef>
              <c:f>'Gráficos opinião escola'!$E$14:$K$14</c:f>
              <c:numCache>
                <c:formatCode>0.00</c:formatCode>
                <c:ptCount val="7"/>
                <c:pt idx="0">
                  <c:v>3.4458538110132668</c:v>
                </c:pt>
                <c:pt idx="1">
                  <c:v>3.6399533340221728</c:v>
                </c:pt>
                <c:pt idx="2">
                  <c:v>3.2858567692525242</c:v>
                </c:pt>
                <c:pt idx="3">
                  <c:v>3.7073204725919888</c:v>
                </c:pt>
                <c:pt idx="4">
                  <c:v>3.2557981111343932</c:v>
                </c:pt>
                <c:pt idx="5">
                  <c:v>3.951458393815598</c:v>
                </c:pt>
                <c:pt idx="6">
                  <c:v>3.7129117742799211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opinião escola'!$E$9:$K$10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- 9</c:v>
                  </c:pt>
                </c:lvl>
              </c:multiLvlStrCache>
            </c:multiLvlStrRef>
          </c:cat>
          <c:val>
            <c:numRef>
              <c:f>'Gráficos opinião escola'!$E$15:$K$15</c:f>
              <c:numCache>
                <c:formatCode>0.00</c:formatCode>
                <c:ptCount val="7"/>
                <c:pt idx="0">
                  <c:v>3.4277263653110812</c:v>
                </c:pt>
                <c:pt idx="1">
                  <c:v>3.6288395164854412</c:v>
                </c:pt>
                <c:pt idx="2">
                  <c:v>3.3206072328104055</c:v>
                </c:pt>
                <c:pt idx="3">
                  <c:v>3.6678946512187012</c:v>
                </c:pt>
                <c:pt idx="4">
                  <c:v>3.2605413317156602</c:v>
                </c:pt>
                <c:pt idx="5">
                  <c:v>3.9659311398670596</c:v>
                </c:pt>
                <c:pt idx="6">
                  <c:v>3.7360401969601389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opinião escola'!$E$9:$K$10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- 9</c:v>
                  </c:pt>
                </c:lvl>
              </c:multiLvlStrCache>
            </c:multiLvlStrRef>
          </c:cat>
          <c:val>
            <c:numRef>
              <c:f>'Gráficos opinião escola'!$E$16:$K$16</c:f>
              <c:numCache>
                <c:formatCode>0.00</c:formatCode>
                <c:ptCount val="7"/>
                <c:pt idx="0">
                  <c:v>3.403394781431381</c:v>
                </c:pt>
                <c:pt idx="1">
                  <c:v>3.6354873500717639</c:v>
                </c:pt>
                <c:pt idx="2">
                  <c:v>3.3210857599991117</c:v>
                </c:pt>
                <c:pt idx="3">
                  <c:v>3.6286563053289238</c:v>
                </c:pt>
                <c:pt idx="4">
                  <c:v>3.2796366021034582</c:v>
                </c:pt>
                <c:pt idx="5">
                  <c:v>3.9599589965025594</c:v>
                </c:pt>
                <c:pt idx="6">
                  <c:v>3.7163735838812166</c:v>
                </c:pt>
              </c:numCache>
            </c:numRef>
          </c:val>
        </c:ser>
        <c:axId val="75698176"/>
        <c:axId val="75699712"/>
      </c:barChart>
      <c:catAx>
        <c:axId val="75698176"/>
        <c:scaling>
          <c:orientation val="minMax"/>
        </c:scaling>
        <c:axPos val="b"/>
        <c:tickLblPos val="nextTo"/>
        <c:crossAx val="75699712"/>
        <c:crosses val="autoZero"/>
        <c:auto val="1"/>
        <c:lblAlgn val="ctr"/>
        <c:lblOffset val="100"/>
      </c:catAx>
      <c:valAx>
        <c:axId val="75699712"/>
        <c:scaling>
          <c:orientation val="minMax"/>
          <c:max val="5"/>
        </c:scaling>
        <c:axPos val="l"/>
        <c:majorGridlines/>
        <c:numFmt formatCode="0.00" sourceLinked="1"/>
        <c:tickLblPos val="nextTo"/>
        <c:crossAx val="7569817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3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opinião escola'!$E$17:$K$18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- 10</c:v>
                  </c:pt>
                </c:lvl>
              </c:multiLvlStrCache>
            </c:multiLvlStrRef>
          </c:cat>
          <c:val>
            <c:numRef>
              <c:f>'Gráficos opinião escola'!$E$19:$K$19</c:f>
              <c:numCache>
                <c:formatCode>0.00</c:formatCode>
                <c:ptCount val="7"/>
                <c:pt idx="0">
                  <c:v>3.5738569861081593</c:v>
                </c:pt>
                <c:pt idx="1">
                  <c:v>3.5917472697296304</c:v>
                </c:pt>
                <c:pt idx="2">
                  <c:v>3.1545354951668507</c:v>
                </c:pt>
                <c:pt idx="3">
                  <c:v>3.5738935970372459</c:v>
                </c:pt>
                <c:pt idx="4">
                  <c:v>3.0464399926959662</c:v>
                </c:pt>
                <c:pt idx="5">
                  <c:v>4.0732968494610136</c:v>
                </c:pt>
                <c:pt idx="6">
                  <c:v>3.5940121874442377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opinião escola'!$E$17:$K$18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- 10</c:v>
                  </c:pt>
                </c:lvl>
              </c:multiLvlStrCache>
            </c:multiLvlStrRef>
          </c:cat>
          <c:val>
            <c:numRef>
              <c:f>'Gráficos opinião escola'!$E$20:$K$20</c:f>
              <c:numCache>
                <c:formatCode>0.00</c:formatCode>
                <c:ptCount val="7"/>
                <c:pt idx="0">
                  <c:v>3.5637523526793999</c:v>
                </c:pt>
                <c:pt idx="1">
                  <c:v>3.5971462677013442</c:v>
                </c:pt>
                <c:pt idx="2">
                  <c:v>3.2234567724661281</c:v>
                </c:pt>
                <c:pt idx="3">
                  <c:v>3.7381058952709552</c:v>
                </c:pt>
                <c:pt idx="4">
                  <c:v>3.1045804280919667</c:v>
                </c:pt>
                <c:pt idx="5">
                  <c:v>4.1248073600507542</c:v>
                </c:pt>
                <c:pt idx="6">
                  <c:v>3.5967650664520447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opinião escola'!$E$17:$K$18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- 10</c:v>
                  </c:pt>
                </c:lvl>
              </c:multiLvlStrCache>
            </c:multiLvlStrRef>
          </c:cat>
          <c:val>
            <c:numRef>
              <c:f>'Gráficos opinião escola'!$E$21:$K$21</c:f>
              <c:numCache>
                <c:formatCode>0.00</c:formatCode>
                <c:ptCount val="7"/>
                <c:pt idx="0">
                  <c:v>3.5972335116124126</c:v>
                </c:pt>
                <c:pt idx="1">
                  <c:v>3.6047907223509901</c:v>
                </c:pt>
                <c:pt idx="2">
                  <c:v>3.3079035192513881</c:v>
                </c:pt>
                <c:pt idx="3">
                  <c:v>3.5697142449903034</c:v>
                </c:pt>
                <c:pt idx="4">
                  <c:v>3.119644577519944</c:v>
                </c:pt>
                <c:pt idx="5">
                  <c:v>4.0020885589953066</c:v>
                </c:pt>
                <c:pt idx="6">
                  <c:v>3.6149212721766388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opinião escola'!$E$17:$K$18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- 10</c:v>
                  </c:pt>
                </c:lvl>
              </c:multiLvlStrCache>
            </c:multiLvlStrRef>
          </c:cat>
          <c:val>
            <c:numRef>
              <c:f>'Gráficos opinião escola'!$E$22:$K$22</c:f>
              <c:numCache>
                <c:formatCode>0.00</c:formatCode>
                <c:ptCount val="7"/>
                <c:pt idx="0">
                  <c:v>3.4958574053797054</c:v>
                </c:pt>
                <c:pt idx="1">
                  <c:v>3.5890994433782013</c:v>
                </c:pt>
                <c:pt idx="2">
                  <c:v>3.218720594600744</c:v>
                </c:pt>
                <c:pt idx="3">
                  <c:v>3.5991118844971202</c:v>
                </c:pt>
                <c:pt idx="4">
                  <c:v>3.1073591061311792</c:v>
                </c:pt>
                <c:pt idx="5">
                  <c:v>3.9637049475869341</c:v>
                </c:pt>
                <c:pt idx="6">
                  <c:v>3.6114875281005201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opinião escola'!$E$17:$K$18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- 10</c:v>
                  </c:pt>
                </c:lvl>
              </c:multiLvlStrCache>
            </c:multiLvlStrRef>
          </c:cat>
          <c:val>
            <c:numRef>
              <c:f>'Gráficos opinião escola'!$E$23:$K$23</c:f>
              <c:numCache>
                <c:formatCode>0.00</c:formatCode>
                <c:ptCount val="7"/>
                <c:pt idx="0">
                  <c:v>3.5195267999120952</c:v>
                </c:pt>
                <c:pt idx="1">
                  <c:v>3.6016336905870872</c:v>
                </c:pt>
                <c:pt idx="2">
                  <c:v>3.2386253924660386</c:v>
                </c:pt>
                <c:pt idx="3">
                  <c:v>3.6393331562350002</c:v>
                </c:pt>
                <c:pt idx="4">
                  <c:v>3.0292928738348377</c:v>
                </c:pt>
                <c:pt idx="5">
                  <c:v>4.0361048586977102</c:v>
                </c:pt>
                <c:pt idx="6">
                  <c:v>3.6535208148754492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opinião escola'!$E$17:$K$18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- 10</c:v>
                  </c:pt>
                </c:lvl>
              </c:multiLvlStrCache>
            </c:multiLvlStrRef>
          </c:cat>
          <c:val>
            <c:numRef>
              <c:f>'Gráficos opinião escola'!$E$24:$K$24</c:f>
              <c:numCache>
                <c:formatCode>0.00</c:formatCode>
                <c:ptCount val="7"/>
                <c:pt idx="0">
                  <c:v>3.5844901441328831</c:v>
                </c:pt>
                <c:pt idx="1">
                  <c:v>3.6301996586791212</c:v>
                </c:pt>
                <c:pt idx="2">
                  <c:v>3.3418113510394685</c:v>
                </c:pt>
                <c:pt idx="3">
                  <c:v>3.6279042187649511</c:v>
                </c:pt>
                <c:pt idx="4">
                  <c:v>3.1048403574235386</c:v>
                </c:pt>
                <c:pt idx="5">
                  <c:v>4.0567166769924645</c:v>
                </c:pt>
                <c:pt idx="6">
                  <c:v>3.6346201953950668</c:v>
                </c:pt>
              </c:numCache>
            </c:numRef>
          </c:val>
        </c:ser>
        <c:axId val="75756672"/>
        <c:axId val="75758208"/>
      </c:barChart>
      <c:catAx>
        <c:axId val="75756672"/>
        <c:scaling>
          <c:orientation val="minMax"/>
        </c:scaling>
        <c:axPos val="b"/>
        <c:tickLblPos val="nextTo"/>
        <c:crossAx val="75758208"/>
        <c:crosses val="autoZero"/>
        <c:auto val="1"/>
        <c:lblAlgn val="ctr"/>
        <c:lblOffset val="100"/>
      </c:catAx>
      <c:valAx>
        <c:axId val="75758208"/>
        <c:scaling>
          <c:orientation val="minMax"/>
          <c:max val="5"/>
        </c:scaling>
        <c:axPos val="l"/>
        <c:majorGridlines/>
        <c:numFmt formatCode="0.00" sourceLinked="1"/>
        <c:tickLblPos val="nextTo"/>
        <c:crossAx val="7575667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3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2005`06</c:v>
          </c:tx>
          <c:cat>
            <c:multiLvlStrRef>
              <c:f>'Gráficos opinião escola'!$E$25:$K$26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- 11 e 12</c:v>
                  </c:pt>
                </c:lvl>
              </c:multiLvlStrCache>
            </c:multiLvlStrRef>
          </c:cat>
          <c:val>
            <c:numRef>
              <c:f>'Gráficos opinião escola'!$E$27:$K$27</c:f>
              <c:numCache>
                <c:formatCode>0.00</c:formatCode>
                <c:ptCount val="7"/>
                <c:pt idx="0">
                  <c:v>3.3291704190778422</c:v>
                </c:pt>
                <c:pt idx="1">
                  <c:v>3.5215045441758259</c:v>
                </c:pt>
                <c:pt idx="2">
                  <c:v>2.9433561500876295</c:v>
                </c:pt>
                <c:pt idx="3">
                  <c:v>3.6175499392630566</c:v>
                </c:pt>
                <c:pt idx="4">
                  <c:v>2.9880402221552984</c:v>
                </c:pt>
                <c:pt idx="5">
                  <c:v>3.9956049874531185</c:v>
                </c:pt>
                <c:pt idx="6">
                  <c:v>3.5343280120064682</c:v>
                </c:pt>
              </c:numCache>
            </c:numRef>
          </c:val>
        </c:ser>
        <c:ser>
          <c:idx val="1"/>
          <c:order val="1"/>
          <c:tx>
            <c:v>2006`07</c:v>
          </c:tx>
          <c:cat>
            <c:multiLvlStrRef>
              <c:f>'Gráficos opinião escola'!$E$25:$K$26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- 11 e 12</c:v>
                  </c:pt>
                </c:lvl>
              </c:multiLvlStrCache>
            </c:multiLvlStrRef>
          </c:cat>
          <c:val>
            <c:numRef>
              <c:f>'Gráficos opinião escola'!$E$28:$K$28</c:f>
              <c:numCache>
                <c:formatCode>0.00</c:formatCode>
                <c:ptCount val="7"/>
                <c:pt idx="0">
                  <c:v>3.4297652601778807</c:v>
                </c:pt>
                <c:pt idx="1">
                  <c:v>3.568763290772909</c:v>
                </c:pt>
                <c:pt idx="2">
                  <c:v>3.1140149618878636</c:v>
                </c:pt>
                <c:pt idx="3">
                  <c:v>3.6977433039913232</c:v>
                </c:pt>
                <c:pt idx="4">
                  <c:v>3.0742497093638601</c:v>
                </c:pt>
                <c:pt idx="5">
                  <c:v>4.0095483474207763</c:v>
                </c:pt>
                <c:pt idx="6">
                  <c:v>3.5759381727992468</c:v>
                </c:pt>
              </c:numCache>
            </c:numRef>
          </c:val>
        </c:ser>
        <c:ser>
          <c:idx val="2"/>
          <c:order val="2"/>
          <c:tx>
            <c:v>2007`08</c:v>
          </c:tx>
          <c:cat>
            <c:multiLvlStrRef>
              <c:f>'Gráficos opinião escola'!$E$25:$K$26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- 11 e 12</c:v>
                  </c:pt>
                </c:lvl>
              </c:multiLvlStrCache>
            </c:multiLvlStrRef>
          </c:cat>
          <c:val>
            <c:numRef>
              <c:f>'Gráficos opinião escola'!$E$29:$K$29</c:f>
              <c:numCache>
                <c:formatCode>0.00</c:formatCode>
                <c:ptCount val="7"/>
                <c:pt idx="0">
                  <c:v>3.4207152193549071</c:v>
                </c:pt>
                <c:pt idx="1">
                  <c:v>3.5578269895858337</c:v>
                </c:pt>
                <c:pt idx="2">
                  <c:v>3.0857234787996588</c:v>
                </c:pt>
                <c:pt idx="3">
                  <c:v>3.633159592133135</c:v>
                </c:pt>
                <c:pt idx="4">
                  <c:v>3.021564927143737</c:v>
                </c:pt>
                <c:pt idx="5">
                  <c:v>3.9308958255620468</c:v>
                </c:pt>
                <c:pt idx="6">
                  <c:v>3.5593379954599698</c:v>
                </c:pt>
              </c:numCache>
            </c:numRef>
          </c:val>
        </c:ser>
        <c:ser>
          <c:idx val="3"/>
          <c:order val="3"/>
          <c:tx>
            <c:v>2008`09</c:v>
          </c:tx>
          <c:cat>
            <c:multiLvlStrRef>
              <c:f>'Gráficos opinião escola'!$E$25:$K$26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- 11 e 12</c:v>
                  </c:pt>
                </c:lvl>
              </c:multiLvlStrCache>
            </c:multiLvlStrRef>
          </c:cat>
          <c:val>
            <c:numRef>
              <c:f>'Gráficos opinião escola'!$E$30:$K$30</c:f>
              <c:numCache>
                <c:formatCode>0.00</c:formatCode>
                <c:ptCount val="7"/>
                <c:pt idx="0">
                  <c:v>3.4252303292253887</c:v>
                </c:pt>
                <c:pt idx="1">
                  <c:v>3.5543581553913626</c:v>
                </c:pt>
                <c:pt idx="2">
                  <c:v>3.0663038096534172</c:v>
                </c:pt>
                <c:pt idx="3">
                  <c:v>3.7023800340786548</c:v>
                </c:pt>
                <c:pt idx="4">
                  <c:v>3.1528251422949745</c:v>
                </c:pt>
                <c:pt idx="5">
                  <c:v>3.8687032736936771</c:v>
                </c:pt>
                <c:pt idx="6">
                  <c:v>3.532916545092823</c:v>
                </c:pt>
              </c:numCache>
            </c:numRef>
          </c:val>
        </c:ser>
        <c:ser>
          <c:idx val="4"/>
          <c:order val="4"/>
          <c:tx>
            <c:v>2009`10</c:v>
          </c:tx>
          <c:cat>
            <c:multiLvlStrRef>
              <c:f>'Gráficos opinião escola'!$E$25:$K$26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- 11 e 12</c:v>
                  </c:pt>
                </c:lvl>
              </c:multiLvlStrCache>
            </c:multiLvlStrRef>
          </c:cat>
          <c:val>
            <c:numRef>
              <c:f>'Gráficos opinião escola'!$E$31:$K$31</c:f>
              <c:numCache>
                <c:formatCode>0.00</c:formatCode>
                <c:ptCount val="7"/>
                <c:pt idx="0">
                  <c:v>3.4152502760941728</c:v>
                </c:pt>
                <c:pt idx="1">
                  <c:v>3.5708323644029232</c:v>
                </c:pt>
                <c:pt idx="2">
                  <c:v>3.1666115458437942</c:v>
                </c:pt>
                <c:pt idx="3">
                  <c:v>3.6144647679073416</c:v>
                </c:pt>
                <c:pt idx="4">
                  <c:v>3.1498418113069393</c:v>
                </c:pt>
                <c:pt idx="5">
                  <c:v>3.8477343230512782</c:v>
                </c:pt>
                <c:pt idx="6">
                  <c:v>3.5585546952042377</c:v>
                </c:pt>
              </c:numCache>
            </c:numRef>
          </c:val>
        </c:ser>
        <c:ser>
          <c:idx val="5"/>
          <c:order val="5"/>
          <c:tx>
            <c:v>2010`11</c:v>
          </c:tx>
          <c:cat>
            <c:multiLvlStrRef>
              <c:f>'Gráficos opinião escola'!$E$25:$K$26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- 11 e 12</c:v>
                  </c:pt>
                </c:lvl>
              </c:multiLvlStrCache>
            </c:multiLvlStrRef>
          </c:cat>
          <c:val>
            <c:numRef>
              <c:f>'Gráficos opinião escola'!$E$32:$K$32</c:f>
              <c:numCache>
                <c:formatCode>0.00</c:formatCode>
                <c:ptCount val="7"/>
                <c:pt idx="0">
                  <c:v>3.3983720894235523</c:v>
                </c:pt>
                <c:pt idx="1">
                  <c:v>3.5840777877169638</c:v>
                </c:pt>
                <c:pt idx="2">
                  <c:v>3.1038937188832296</c:v>
                </c:pt>
                <c:pt idx="3">
                  <c:v>3.7098187087544652</c:v>
                </c:pt>
                <c:pt idx="4">
                  <c:v>3.1991793374677182</c:v>
                </c:pt>
                <c:pt idx="5">
                  <c:v>3.9231747497701042</c:v>
                </c:pt>
                <c:pt idx="6">
                  <c:v>3.5266397167799082</c:v>
                </c:pt>
              </c:numCache>
            </c:numRef>
          </c:val>
        </c:ser>
        <c:axId val="75839744"/>
        <c:axId val="75845632"/>
      </c:barChart>
      <c:catAx>
        <c:axId val="75839744"/>
        <c:scaling>
          <c:orientation val="minMax"/>
        </c:scaling>
        <c:axPos val="b"/>
        <c:tickLblPos val="nextTo"/>
        <c:crossAx val="75845632"/>
        <c:crosses val="autoZero"/>
        <c:auto val="1"/>
        <c:lblAlgn val="ctr"/>
        <c:lblOffset val="100"/>
      </c:catAx>
      <c:valAx>
        <c:axId val="75845632"/>
        <c:scaling>
          <c:orientation val="minMax"/>
          <c:max val="5"/>
        </c:scaling>
        <c:axPos val="l"/>
        <c:majorGridlines/>
        <c:numFmt formatCode="0.00" sourceLinked="1"/>
        <c:tickLblPos val="nextTo"/>
        <c:crossAx val="7583974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3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2007`2008</c:v>
          </c:tx>
          <c:cat>
            <c:multiLvlStrRef>
              <c:f>'Gráficos opinião escola'!$E$33:$K$34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- 10EP</c:v>
                  </c:pt>
                </c:lvl>
              </c:multiLvlStrCache>
            </c:multiLvlStrRef>
          </c:cat>
          <c:val>
            <c:numRef>
              <c:f>'Gráficos opinião escola'!$E$35:$K$35</c:f>
              <c:numCache>
                <c:formatCode>0.00</c:formatCode>
                <c:ptCount val="7"/>
                <c:pt idx="0">
                  <c:v>3.5152808270335987</c:v>
                </c:pt>
                <c:pt idx="1">
                  <c:v>3.6422625568113411</c:v>
                </c:pt>
                <c:pt idx="2">
                  <c:v>3.2061273356065212</c:v>
                </c:pt>
                <c:pt idx="3">
                  <c:v>3.6682789279755847</c:v>
                </c:pt>
                <c:pt idx="4">
                  <c:v>3.3511160969518521</c:v>
                </c:pt>
                <c:pt idx="5">
                  <c:v>3.7918697391479141</c:v>
                </c:pt>
                <c:pt idx="6">
                  <c:v>3.5951037367423813</c:v>
                </c:pt>
              </c:numCache>
            </c:numRef>
          </c:val>
        </c:ser>
        <c:ser>
          <c:idx val="1"/>
          <c:order val="1"/>
          <c:tx>
            <c:v>2009`10</c:v>
          </c:tx>
          <c:cat>
            <c:multiLvlStrRef>
              <c:f>'Gráficos opinião escola'!$E$33:$K$34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- 10EP</c:v>
                  </c:pt>
                </c:lvl>
              </c:multiLvlStrCache>
            </c:multiLvlStrRef>
          </c:cat>
          <c:val>
            <c:numRef>
              <c:f>'Gráficos opinião escola'!$E$36:$K$36</c:f>
              <c:numCache>
                <c:formatCode>0.00</c:formatCode>
                <c:ptCount val="7"/>
                <c:pt idx="0">
                  <c:v>3.4056579812818173</c:v>
                </c:pt>
                <c:pt idx="1">
                  <c:v>3.5890332105414835</c:v>
                </c:pt>
                <c:pt idx="2">
                  <c:v>3.2324857301953669</c:v>
                </c:pt>
                <c:pt idx="3">
                  <c:v>3.5844250434001408</c:v>
                </c:pt>
                <c:pt idx="4">
                  <c:v>3.3610953293869308</c:v>
                </c:pt>
                <c:pt idx="5">
                  <c:v>3.7717267944373414</c:v>
                </c:pt>
                <c:pt idx="6">
                  <c:v>3.6106252460493775</c:v>
                </c:pt>
              </c:numCache>
            </c:numRef>
          </c:val>
        </c:ser>
        <c:ser>
          <c:idx val="2"/>
          <c:order val="2"/>
          <c:tx>
            <c:v>2010`11</c:v>
          </c:tx>
          <c:cat>
            <c:multiLvlStrRef>
              <c:f>'Gráficos opinião escola'!$E$33:$K$34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- 10EP</c:v>
                  </c:pt>
                </c:lvl>
              </c:multiLvlStrCache>
            </c:multiLvlStrRef>
          </c:cat>
          <c:val>
            <c:numRef>
              <c:f>'Gráficos opinião escola'!$E$37:$K$37</c:f>
              <c:numCache>
                <c:formatCode>0.00</c:formatCode>
                <c:ptCount val="7"/>
                <c:pt idx="0">
                  <c:v>3.4494924629900203</c:v>
                </c:pt>
                <c:pt idx="1">
                  <c:v>3.607720897549044</c:v>
                </c:pt>
                <c:pt idx="2">
                  <c:v>3.2339176244657541</c:v>
                </c:pt>
                <c:pt idx="3">
                  <c:v>3.5195752301972361</c:v>
                </c:pt>
                <c:pt idx="4">
                  <c:v>3.32763428954576</c:v>
                </c:pt>
                <c:pt idx="5">
                  <c:v>3.7326023107603468</c:v>
                </c:pt>
                <c:pt idx="6">
                  <c:v>3.6040600678973838</c:v>
                </c:pt>
              </c:numCache>
            </c:numRef>
          </c:val>
        </c:ser>
        <c:axId val="75916416"/>
        <c:axId val="75917952"/>
      </c:barChart>
      <c:catAx>
        <c:axId val="75916416"/>
        <c:scaling>
          <c:orientation val="minMax"/>
        </c:scaling>
        <c:axPos val="b"/>
        <c:tickLblPos val="nextTo"/>
        <c:crossAx val="75917952"/>
        <c:crosses val="autoZero"/>
        <c:auto val="1"/>
        <c:lblAlgn val="ctr"/>
        <c:lblOffset val="100"/>
      </c:catAx>
      <c:valAx>
        <c:axId val="75917952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591641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3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chart>
    <c:plotArea>
      <c:layout/>
      <c:barChart>
        <c:barDir val="col"/>
        <c:grouping val="clustered"/>
        <c:ser>
          <c:idx val="0"/>
          <c:order val="0"/>
          <c:tx>
            <c:v>2007`08</c:v>
          </c:tx>
          <c:cat>
            <c:multiLvlStrRef>
              <c:f>'Gráficos opinião escola'!$E$38:$K$39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- 11EP e 12EP</c:v>
                  </c:pt>
                </c:lvl>
              </c:multiLvlStrCache>
            </c:multiLvlStrRef>
          </c:cat>
          <c:val>
            <c:numRef>
              <c:f>'Gráficos opinião escola'!$E$40:$K$40</c:f>
              <c:numCache>
                <c:formatCode>0.00</c:formatCode>
                <c:ptCount val="7"/>
                <c:pt idx="0">
                  <c:v>3.4347560886732831</c:v>
                </c:pt>
                <c:pt idx="1">
                  <c:v>3.6500158299262724</c:v>
                </c:pt>
                <c:pt idx="2">
                  <c:v>3.1336767449107419</c:v>
                </c:pt>
                <c:pt idx="3">
                  <c:v>3.743757845461825</c:v>
                </c:pt>
                <c:pt idx="4">
                  <c:v>3.3041287308359601</c:v>
                </c:pt>
                <c:pt idx="5">
                  <c:v>3.7322624436695948</c:v>
                </c:pt>
                <c:pt idx="6">
                  <c:v>3.5420642262374282</c:v>
                </c:pt>
              </c:numCache>
            </c:numRef>
          </c:val>
        </c:ser>
        <c:ser>
          <c:idx val="1"/>
          <c:order val="1"/>
          <c:tx>
            <c:v>2009`10</c:v>
          </c:tx>
          <c:cat>
            <c:multiLvlStrRef>
              <c:f>'Gráficos opinião escola'!$E$38:$K$39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- 11EP e 12EP</c:v>
                  </c:pt>
                </c:lvl>
              </c:multiLvlStrCache>
            </c:multiLvlStrRef>
          </c:cat>
          <c:val>
            <c:numRef>
              <c:f>'Gráficos opinião escola'!$E$41:$K$41</c:f>
              <c:numCache>
                <c:formatCode>0.00</c:formatCode>
                <c:ptCount val="7"/>
                <c:pt idx="0">
                  <c:v>3.3513514228336567</c:v>
                </c:pt>
                <c:pt idx="1">
                  <c:v>3.5623770645672495</c:v>
                </c:pt>
                <c:pt idx="2">
                  <c:v>3.1149344392386173</c:v>
                </c:pt>
                <c:pt idx="3">
                  <c:v>3.6280937893446294</c:v>
                </c:pt>
                <c:pt idx="4">
                  <c:v>3.2699720812264852</c:v>
                </c:pt>
                <c:pt idx="5">
                  <c:v>3.7048559827498027</c:v>
                </c:pt>
                <c:pt idx="6">
                  <c:v>3.5768914196414197</c:v>
                </c:pt>
              </c:numCache>
            </c:numRef>
          </c:val>
        </c:ser>
        <c:ser>
          <c:idx val="2"/>
          <c:order val="2"/>
          <c:tx>
            <c:v>2010`11</c:v>
          </c:tx>
          <c:cat>
            <c:multiLvlStrRef>
              <c:f>'Gráficos opinião escola'!$E$38:$K$39</c:f>
              <c:multiLvlStrCache>
                <c:ptCount val="7"/>
                <c:lvl>
                  <c:pt idx="0">
                    <c:v>Ordem</c:v>
                  </c:pt>
                  <c:pt idx="1">
                    <c:v>Professores</c:v>
                  </c:pt>
                  <c:pt idx="2">
                    <c:v>Atividades</c:v>
                  </c:pt>
                  <c:pt idx="3">
                    <c:v>DT</c:v>
                  </c:pt>
                  <c:pt idx="4">
                    <c:v>Classificações</c:v>
                  </c:pt>
                  <c:pt idx="5">
                    <c:v>Relação com colegas</c:v>
                  </c:pt>
                  <c:pt idx="6">
                    <c:v>Satisfação</c:v>
                  </c:pt>
                </c:lvl>
                <c:lvl>
                  <c:pt idx="0">
                    <c:v>Opinião sobre a escola - 11EP e 12EP</c:v>
                  </c:pt>
                </c:lvl>
              </c:multiLvlStrCache>
            </c:multiLvlStrRef>
          </c:cat>
          <c:val>
            <c:numRef>
              <c:f>'Gráficos opinião escola'!$E$42:$K$42</c:f>
              <c:numCache>
                <c:formatCode>0.00</c:formatCode>
                <c:ptCount val="7"/>
                <c:pt idx="0">
                  <c:v>3.3008445530540977</c:v>
                </c:pt>
                <c:pt idx="1">
                  <c:v>3.5710382984101861</c:v>
                </c:pt>
                <c:pt idx="2">
                  <c:v>3.1598154613190528</c:v>
                </c:pt>
                <c:pt idx="3">
                  <c:v>3.6486364837163885</c:v>
                </c:pt>
                <c:pt idx="4">
                  <c:v>3.2878749405624599</c:v>
                </c:pt>
                <c:pt idx="5">
                  <c:v>3.6336648878889592</c:v>
                </c:pt>
                <c:pt idx="6">
                  <c:v>3.5117580556100068</c:v>
                </c:pt>
              </c:numCache>
            </c:numRef>
          </c:val>
        </c:ser>
        <c:axId val="75988992"/>
        <c:axId val="75990528"/>
      </c:barChart>
      <c:catAx>
        <c:axId val="75988992"/>
        <c:scaling>
          <c:orientation val="minMax"/>
        </c:scaling>
        <c:axPos val="b"/>
        <c:tickLblPos val="nextTo"/>
        <c:crossAx val="75990528"/>
        <c:crosses val="autoZero"/>
        <c:auto val="1"/>
        <c:lblAlgn val="ctr"/>
        <c:lblOffset val="100"/>
      </c:catAx>
      <c:valAx>
        <c:axId val="75990528"/>
        <c:scaling>
          <c:orientation val="minMax"/>
          <c:max val="5"/>
          <c:min val="0"/>
        </c:scaling>
        <c:axPos val="l"/>
        <c:majorGridlines/>
        <c:numFmt formatCode="0.00" sourceLinked="1"/>
        <c:tickLblPos val="nextTo"/>
        <c:crossAx val="7598899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300">
          <a:latin typeface="Calibri" pitchFamily="34" charset="0"/>
          <a:cs typeface="Calibri" pitchFamily="34" charset="0"/>
        </a:defRPr>
      </a:pPr>
      <a:endParaRPr lang="pt-PT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B105B-2479-4F8F-92D6-89450A493FE0}" type="datetimeFigureOut">
              <a:rPr lang="pt-PT" smtClean="0"/>
              <a:pPr/>
              <a:t>21-09-2012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98BC4-C0F4-4353-ABBD-6B92613E494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7BCBB80-C9E3-40B3-A272-ABD2352CD157}" type="datetimeFigureOut">
              <a:rPr lang="pt-PT"/>
              <a:pPr>
                <a:defRPr/>
              </a:pPr>
              <a:t>21-09-2012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pt-P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BBD883A-E487-4746-A36B-351B30BFC0D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73367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F74615-BD87-4C39-96AC-E079B560F3B0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3"/>
          <p:cNvSpPr txBox="1">
            <a:spLocks noChangeArrowheads="1"/>
          </p:cNvSpPr>
          <p:nvPr userDrawn="1"/>
        </p:nvSpPr>
        <p:spPr bwMode="auto">
          <a:xfrm>
            <a:off x="323528" y="51470"/>
            <a:ext cx="5760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00" dirty="0">
                <a:solidFill>
                  <a:schemeClr val="tx2"/>
                </a:solidFill>
              </a:rPr>
              <a:t>UNIVERSIDADE</a:t>
            </a:r>
          </a:p>
          <a:p>
            <a:r>
              <a:rPr lang="pt-PT" sz="400" dirty="0">
                <a:solidFill>
                  <a:schemeClr val="tx2"/>
                </a:solidFill>
              </a:rPr>
              <a:t>CATÓLICA</a:t>
            </a:r>
          </a:p>
          <a:p>
            <a:r>
              <a:rPr lang="pt-PT" sz="400" dirty="0">
                <a:solidFill>
                  <a:schemeClr val="tx2"/>
                </a:solidFill>
              </a:rPr>
              <a:t>PORTUGUESA</a:t>
            </a:r>
          </a:p>
        </p:txBody>
      </p:sp>
      <p:pic>
        <p:nvPicPr>
          <p:cNvPr id="21" name="Picture 4" descr="símbolo UC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1340" cy="33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7918" y="-20537"/>
            <a:ext cx="2558738" cy="288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 userDrawn="1"/>
        </p:nvSpPr>
        <p:spPr>
          <a:xfrm rot="16200000">
            <a:off x="-263785" y="4558103"/>
            <a:ext cx="7986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7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RQMelo</a:t>
            </a:r>
            <a:r>
              <a:rPr lang="pt-PT" sz="7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(UCP)</a:t>
            </a:r>
            <a:endParaRPr lang="pt-PT" sz="7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675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857250"/>
            <a:ext cx="8258175" cy="8001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76056" y="428625"/>
            <a:ext cx="3925069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smtClean="0"/>
              <a:t>Partilha de Boas Práticas na Auto-Avaliação: da Estratégia à Acção</a:t>
            </a:r>
            <a:endParaRPr lang="pt-PT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8174038" y="1588"/>
            <a:ext cx="7620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B6013-0D1B-4152-AA77-C88118205D2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037390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5" y="928677"/>
            <a:ext cx="7351737" cy="1021556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buNone/>
              <a:defRPr lang="en-US" sz="4000" kern="1200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975" y="2471736"/>
            <a:ext cx="7351737" cy="1132284"/>
          </a:xfrm>
        </p:spPr>
        <p:txBody>
          <a:bodyPr/>
          <a:lstStyle>
            <a:lvl1pPr marL="32004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64088" y="458788"/>
            <a:ext cx="373705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smtClean="0"/>
              <a:t>Partilha de Boas Práticas na Auto-Avaliação: da Estratégia à Acção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4038" y="1588"/>
            <a:ext cx="7620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C042A-DC07-498A-B2FC-1E5EC6890EB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167093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857250"/>
            <a:ext cx="8258175" cy="8001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2976" y="1687069"/>
            <a:ext cx="3714776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4" y="1687069"/>
            <a:ext cx="3543296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76056" y="428625"/>
            <a:ext cx="3925069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smtClean="0"/>
              <a:t>Partilha de Boas Práticas na Auto-Avaliação: da Estratégia à Acção</a:t>
            </a:r>
            <a:endParaRPr lang="pt-PT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8174038" y="1588"/>
            <a:ext cx="7620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7C16F-381B-49F4-A3FF-B253E7759C6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14580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74638"/>
            <a:ext cx="9144000" cy="6350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33363"/>
          </a:xfrm>
          <a:prstGeom prst="rect">
            <a:avLst/>
          </a:prstGeom>
          <a:solidFill>
            <a:srgbClr val="3E5A49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31775"/>
            <a:ext cx="9144000" cy="6826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 flipV="1">
            <a:off x="5410200" y="269875"/>
            <a:ext cx="3733800" cy="6826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5410200" y="330200"/>
            <a:ext cx="3733800" cy="13493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407025" y="373063"/>
            <a:ext cx="3063875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373938" y="441325"/>
            <a:ext cx="1600200" cy="28575"/>
          </a:xfrm>
          <a:prstGeom prst="roundRect">
            <a:avLst>
              <a:gd name="adj" fmla="val 16667"/>
            </a:avLst>
          </a:prstGeom>
          <a:solidFill>
            <a:srgbClr val="FFFFFF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9085263" y="-1588"/>
            <a:ext cx="57150" cy="466726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43988" y="-1588"/>
            <a:ext cx="28575" cy="466726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9024938" y="-1588"/>
            <a:ext cx="9525" cy="466726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975725" y="-1588"/>
            <a:ext cx="26988" cy="466726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915400" y="0"/>
            <a:ext cx="55563" cy="43973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874125" y="0"/>
            <a:ext cx="7938" cy="43973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  <a:prstGeom prst="rect">
            <a:avLst/>
          </a:prstGeo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57350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1228" y="1657350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1000" y="2005012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7" y="2005012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Slide Number Placeholder 26"/>
          <p:cNvSpPr>
            <a:spLocks noGrp="1"/>
          </p:cNvSpPr>
          <p:nvPr>
            <p:ph type="sldNum" sz="quarter" idx="11"/>
          </p:nvPr>
        </p:nvSpPr>
        <p:spPr>
          <a:xfrm>
            <a:off x="8174038" y="1588"/>
            <a:ext cx="762000" cy="274637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9470D54-2BF6-46A2-AD70-9D45CF879AC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22" name="Footer Placeholder 27"/>
          <p:cNvSpPr>
            <a:spLocks noGrp="1"/>
          </p:cNvSpPr>
          <p:nvPr>
            <p:ph type="ftr" sz="quarter" idx="12"/>
          </p:nvPr>
        </p:nvSpPr>
        <p:spPr>
          <a:xfrm>
            <a:off x="5076056" y="428625"/>
            <a:ext cx="3925069" cy="3429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pt-PT" dirty="0" smtClean="0"/>
              <a:t>Partilha de Boas Práticas na Auto-Avaliação: da Estratégia à Acção</a:t>
            </a:r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177110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857250"/>
            <a:ext cx="7615262" cy="802386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92080" y="463550"/>
            <a:ext cx="3709045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smtClean="0"/>
              <a:t>Partilha de Boas Práticas na Auto-Avaliação: da Estratégia à Acção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038" y="1588"/>
            <a:ext cx="7620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E4E88-FFFA-4B75-8495-34D297C09BD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66657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76056" y="428625"/>
            <a:ext cx="3925069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smtClean="0"/>
              <a:t>Partilha de Boas Práticas na Auto-Avaliação: da Estratégia à Acção</a:t>
            </a:r>
            <a:endParaRPr lang="pt-PT" dirty="0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8174038" y="1588"/>
            <a:ext cx="7620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69B32-F300-4DFD-9366-AD88C4EEF7E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9437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857238"/>
            <a:ext cx="3383280" cy="601230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496" y="1453753"/>
            <a:ext cx="3383280" cy="3518154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976" y="857238"/>
            <a:ext cx="4121174" cy="41140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76056" y="428625"/>
            <a:ext cx="3925069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smtClean="0"/>
              <a:t>Partilha de Boas Práticas na Auto-Avaliação: da Estratégia à Acção</a:t>
            </a:r>
            <a:endParaRPr lang="pt-PT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8174038" y="1588"/>
            <a:ext cx="7620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5E7DD-E263-4CA0-8841-5CF72A0B23B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410418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2996" y="1171924"/>
            <a:ext cx="594360" cy="3471528"/>
          </a:xfrm>
          <a:prstGeom prst="rect">
            <a:avLst/>
          </a:prstGeom>
        </p:spPr>
        <p:txBody>
          <a:bodyPr vert="vert270" anchor="b"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28794" y="1171924"/>
            <a:ext cx="3217366" cy="3429000"/>
          </a:xfrm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7120" y="1536088"/>
            <a:ext cx="3200400" cy="306552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76056" y="428625"/>
            <a:ext cx="3925069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smtClean="0"/>
              <a:t>Partilha de Boas Práticas na Auto-Avaliação: da Estratégia à Acção</a:t>
            </a:r>
            <a:endParaRPr lang="pt-PT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8174038" y="1588"/>
            <a:ext cx="7620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5B378-E0BF-41C0-BB8E-467D1B846E8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28959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ítul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28625" y="1687513"/>
            <a:ext cx="8258175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0" name="Picture 4" descr="símbolo UCP"/>
          <p:cNvPicPr>
            <a:picLocks noChangeAspect="1" noChangeArrowheads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539552" cy="50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3"/>
          <p:cNvSpPr txBox="1">
            <a:spLocks noChangeArrowheads="1"/>
          </p:cNvSpPr>
          <p:nvPr userDrawn="1"/>
        </p:nvSpPr>
        <p:spPr bwMode="auto">
          <a:xfrm>
            <a:off x="539552" y="51470"/>
            <a:ext cx="1001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600" dirty="0">
                <a:solidFill>
                  <a:schemeClr val="tx2"/>
                </a:solidFill>
              </a:rPr>
              <a:t>UNIVERSIDADE</a:t>
            </a:r>
          </a:p>
          <a:p>
            <a:r>
              <a:rPr lang="pt-PT" sz="600" dirty="0">
                <a:solidFill>
                  <a:schemeClr val="tx2"/>
                </a:solidFill>
              </a:rPr>
              <a:t>CATÓLICA</a:t>
            </a:r>
          </a:p>
          <a:p>
            <a:r>
              <a:rPr lang="pt-PT" sz="600" dirty="0">
                <a:solidFill>
                  <a:schemeClr val="tx2"/>
                </a:solidFill>
              </a:rPr>
              <a:t>PORTUGUESA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6" r:id="rId2"/>
    <p:sldLayoutId id="2147483692" r:id="rId3"/>
    <p:sldLayoutId id="2147483687" r:id="rId4"/>
    <p:sldLayoutId id="2147483693" r:id="rId5"/>
    <p:sldLayoutId id="2147483694" r:id="rId6"/>
    <p:sldLayoutId id="2147483688" r:id="rId7"/>
    <p:sldLayoutId id="2147483689" r:id="rId8"/>
    <p:sldLayoutId id="2147483690" r:id="rId9"/>
    <p:sldLayoutId id="2147483696" r:id="rId10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4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chart" Target="../charts/char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4" Type="http://schemas.openxmlformats.org/officeDocument/2006/relationships/chart" Target="../charts/char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4" Type="http://schemas.openxmlformats.org/officeDocument/2006/relationships/chart" Target="../charts/char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chart" Target="../charts/char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chart" Target="../charts/char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chart" Target="../charts/char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4" Type="http://schemas.openxmlformats.org/officeDocument/2006/relationships/chart" Target="../charts/char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4" Type="http://schemas.openxmlformats.org/officeDocument/2006/relationships/chart" Target="../charts/char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4" Type="http://schemas.openxmlformats.org/officeDocument/2006/relationships/chart" Target="../charts/char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Relationship Id="rId4" Type="http://schemas.openxmlformats.org/officeDocument/2006/relationships/chart" Target="../charts/char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4" Type="http://schemas.openxmlformats.org/officeDocument/2006/relationships/chart" Target="../charts/char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Relationship Id="rId4" Type="http://schemas.openxmlformats.org/officeDocument/2006/relationships/chart" Target="../charts/char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/>
          </p:cNvSpPr>
          <p:nvPr>
            <p:ph type="subTitle" idx="4294967295"/>
          </p:nvPr>
        </p:nvSpPr>
        <p:spPr>
          <a:xfrm>
            <a:off x="6156176" y="3867894"/>
            <a:ext cx="4953000" cy="974948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Rodrigo Queiroz e Melo</a:t>
            </a:r>
          </a:p>
          <a:p>
            <a:pPr>
              <a:buNone/>
            </a:pPr>
            <a:r>
              <a:rPr lang="en-US" sz="1400" dirty="0" smtClean="0"/>
              <a:t>Universidade Católica Portuguesa</a:t>
            </a:r>
          </a:p>
          <a:p>
            <a:pPr>
              <a:buNone/>
            </a:pPr>
            <a:r>
              <a:rPr lang="en-US" sz="1400" dirty="0" smtClean="0"/>
              <a:t>rqmelo@ucp.pt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7962800" y="73536"/>
            <a:ext cx="11812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000" dirty="0">
                <a:solidFill>
                  <a:schemeClr val="tx2"/>
                </a:solidFill>
              </a:rPr>
              <a:t>UNIVERSIDADE</a:t>
            </a:r>
          </a:p>
          <a:p>
            <a:r>
              <a:rPr lang="pt-PT" sz="1000" dirty="0">
                <a:solidFill>
                  <a:schemeClr val="tx2"/>
                </a:solidFill>
              </a:rPr>
              <a:t>CATÓLICA</a:t>
            </a:r>
          </a:p>
          <a:p>
            <a:r>
              <a:rPr lang="pt-PT" sz="1000" dirty="0">
                <a:solidFill>
                  <a:schemeClr val="tx2"/>
                </a:solidFill>
              </a:rPr>
              <a:t>PORTUGUESA</a:t>
            </a:r>
          </a:p>
        </p:txBody>
      </p:sp>
      <p:pic>
        <p:nvPicPr>
          <p:cNvPr id="7" name="Picture 4" descr="símbolo UC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4816" y="52934"/>
            <a:ext cx="611560" cy="57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ângulo 7"/>
          <p:cNvSpPr/>
          <p:nvPr/>
        </p:nvSpPr>
        <p:spPr>
          <a:xfrm>
            <a:off x="6266822" y="4794706"/>
            <a:ext cx="2409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>
                <a:latin typeface="+mn-lt"/>
              </a:rPr>
              <a:t>Porto, </a:t>
            </a:r>
            <a:r>
              <a:rPr lang="en-US" dirty="0" err="1" smtClean="0">
                <a:latin typeface="+mn-lt"/>
              </a:rPr>
              <a:t>Setembro</a:t>
            </a:r>
            <a:r>
              <a:rPr lang="en-US" dirty="0" smtClean="0">
                <a:latin typeface="+mn-lt"/>
              </a:rPr>
              <a:t> 2012</a:t>
            </a:r>
          </a:p>
        </p:txBody>
      </p:sp>
      <p:sp>
        <p:nvSpPr>
          <p:cNvPr id="226307" name="Rectangle 3"/>
          <p:cNvSpPr>
            <a:spLocks noChangeArrowheads="1"/>
          </p:cNvSpPr>
          <p:nvPr/>
        </p:nvSpPr>
        <p:spPr bwMode="auto">
          <a:xfrm>
            <a:off x="3347864" y="2079888"/>
            <a:ext cx="59401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Resultados das Provas </a:t>
            </a:r>
            <a:r>
              <a:rPr kumimoji="0" lang="pt-P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Opinião</a:t>
            </a:r>
            <a:r>
              <a:rPr kumimoji="0" lang="pt-P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Competências e Valores</a:t>
            </a:r>
            <a:endParaRPr kumimoji="0" lang="pt-P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6512" y="-20538"/>
            <a:ext cx="3600400" cy="5172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188847" y="728087"/>
            <a:ext cx="47663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Provas de Opinião, Competências e Valores</a:t>
            </a:r>
            <a:endParaRPr kumimoji="0" lang="pt-P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763688" y="2211710"/>
            <a:ext cx="31854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Estratégias de aprendizagem</a:t>
            </a:r>
          </a:p>
          <a:p>
            <a:endParaRPr lang="pt-PT" dirty="0" smtClean="0"/>
          </a:p>
          <a:p>
            <a:r>
              <a:rPr lang="pt-PT" dirty="0" smtClean="0"/>
              <a:t>Valores e atitudes</a:t>
            </a:r>
          </a:p>
          <a:p>
            <a:endParaRPr lang="pt-PT" dirty="0" smtClean="0"/>
          </a:p>
          <a:p>
            <a:r>
              <a:rPr lang="pt-PT" dirty="0" smtClean="0"/>
              <a:t>Opinião sobre a escola</a:t>
            </a:r>
            <a:endParaRPr lang="pt-PT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80528" y="525904"/>
            <a:ext cx="91440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ESTRATÉGIAS DE APRENDIZAGEM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prova </a:t>
            </a:r>
            <a:r>
              <a:rPr kumimoji="0" lang="pt-PT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Estratégias de Aprendizagem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consiste num inquérito de 44 itens a que cada aluno responde anonimamente. As dimensões de análise são as seguintes: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 – </a:t>
            </a: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Tratamento da Informação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avalia a capacidade dos alunos para tratar a informação, </a:t>
            </a:r>
            <a:r>
              <a:rPr kumimoji="0" lang="pt-PT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extraindo as ideias principais e distinguindo o essencial</a:t>
            </a:r>
            <a:r>
              <a:rPr kumimoji="0" lang="pt-PT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do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acessório; inclui as estratégias relacionadas com a planificação da tarefa que se pretende levar a cabo.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 – </a:t>
            </a: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Técnicas de Estudo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avalia </a:t>
            </a:r>
            <a:r>
              <a:rPr kumimoji="0" lang="pt-PT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 uso de técnicas próprias de elaboração e organização da informação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tais como resumos, esquemas ou guiões.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 – </a:t>
            </a: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Articulação de Saberes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avalia a capacidade do aluno para </a:t>
            </a:r>
            <a:r>
              <a:rPr kumimoji="0" lang="pt-P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reflectir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sobre as aprendizagens que realiza, para </a:t>
            </a:r>
            <a:r>
              <a:rPr kumimoji="0" lang="pt-PT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estabelecer relações entre o que já sabe e os novos  conteúdos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bem como entre diferentes áreas de estudo.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 – </a:t>
            </a: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Aprendizagem pela Memória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avalia uma forma do aluno abordar o estudo e a aprendizagem, caracterizada pela </a:t>
            </a:r>
            <a:r>
              <a:rPr kumimoji="0" lang="pt-PT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consideração isolada das matérias de estudo, pela memorização e passividade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1"/>
          <p:cNvSpPr>
            <a:spLocks noChangeArrowheads="1"/>
          </p:cNvSpPr>
          <p:nvPr/>
        </p:nvSpPr>
        <p:spPr bwMode="auto">
          <a:xfrm>
            <a:off x="108520" y="627534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VALORES E ATITUDES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 prova </a:t>
            </a:r>
            <a:r>
              <a:rPr kumimoji="0" lang="pt-PT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Valores e Atitudes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consiste num inquérito de 52 itens. As dimensões de análise são: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1 – </a:t>
            </a: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Tolerância e igualdade de oportunidade entre os sexos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avalia a posição do aluno perante temas como o racismo, a xenofobia, a discriminação e a igualdade de oportunidades entre ambos os sexos.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2 – </a:t>
            </a: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Ecologia e respeito pelo meio ambiente</a:t>
            </a:r>
            <a:r>
              <a:rPr lang="pt-PT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avalia a posição do aluno relativa a conhecimentos e comportamentos em matérias relacionadas com a ecologia e com o respeito pelo meio ambiente.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3 – </a:t>
            </a: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Saúde e bem-estar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avalia a posição do aluno relativa a conhecimentos e comportamentos no âmbito da saúde.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4 – </a:t>
            </a: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Transversalidade</a:t>
            </a:r>
            <a:r>
              <a:rPr lang="pt-PT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avalia a perceção dos alunos sobre a forma como temas transversais do currículo, nomeadamente, educação ambiental, educação para a paz, educação para a saúde e educação para a igualdade de oportunidades entre os sexos, são abordados no estabelecimento de ensino. 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1"/>
          <p:cNvSpPr>
            <a:spLocks noChangeArrowheads="1"/>
          </p:cNvSpPr>
          <p:nvPr/>
        </p:nvSpPr>
        <p:spPr bwMode="auto">
          <a:xfrm>
            <a:off x="179512" y="577007"/>
            <a:ext cx="896448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O</a:t>
            </a:r>
            <a:r>
              <a:rPr kumimoji="0" lang="pt-PT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PINIÃO SOBRE A ESCOLA </a:t>
            </a:r>
            <a:r>
              <a:rPr kumimoji="0" lang="pt-P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(alunos)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prova </a:t>
            </a:r>
            <a:r>
              <a:rPr kumimoji="0" lang="pt-PT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Opinião sobre a Escola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consiste num inquérito de 35 itens. As dimensões</a:t>
            </a:r>
            <a:r>
              <a:rPr kumimoji="0" lang="pt-PT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 análise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são: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Ordem, Disciplina e Ambiente de Trabalho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existentes no estabelecimento de ensino.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Professores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relação estabelecida com os alunos e competência </a:t>
            </a:r>
            <a:r>
              <a:rPr kumimoji="0" lang="pt-P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percepcionada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pt-PT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ctividades</a:t>
            </a: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escolares e </a:t>
            </a:r>
            <a:r>
              <a:rPr kumimoji="0" lang="pt-P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extra-escolares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propostas didáticas interdisciplinares e participação dos alunos.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Diretores de Turma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relação estabelecida com os alunos e competência percecionada.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Classificações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satisfação pessoal com as classificações e perceção de justiça na avaliação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Relação com os Colegas 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tanto na turma como na escola em geral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Satisfação com a escola em geral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pt-PT" sz="1600" dirty="0" smtClean="0">
                <a:latin typeface="Calibri" pitchFamily="34" charset="0"/>
                <a:cs typeface="Calibri" pitchFamily="34" charset="0"/>
              </a:rPr>
              <a:t> s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atisfação</a:t>
            </a:r>
            <a:r>
              <a:rPr kumimoji="0" lang="pt-PT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geral com a escola</a:t>
            </a:r>
            <a:endParaRPr kumimoji="0" 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288034" y="635690"/>
          <a:ext cx="4211958" cy="4168308"/>
        </p:xfrm>
        <a:graphic>
          <a:graphicData uri="http://schemas.openxmlformats.org/drawingml/2006/table">
            <a:tbl>
              <a:tblPr/>
              <a:tblGrid>
                <a:gridCol w="1674318"/>
                <a:gridCol w="693273"/>
                <a:gridCol w="915643"/>
                <a:gridCol w="928724"/>
              </a:tblGrid>
              <a:tr h="316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Componente do inquérito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letivo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de escolaridade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N.º de respondentes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3704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3302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1772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4653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4983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3312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1748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4715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3567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2921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1800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2005`2006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4600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4572000" y="630055"/>
          <a:ext cx="4464496" cy="4173945"/>
        </p:xfrm>
        <a:graphic>
          <a:graphicData uri="http://schemas.openxmlformats.org/drawingml/2006/table">
            <a:tbl>
              <a:tblPr/>
              <a:tblGrid>
                <a:gridCol w="1774706"/>
                <a:gridCol w="734839"/>
                <a:gridCol w="970543"/>
                <a:gridCol w="984408"/>
              </a:tblGrid>
              <a:tr h="467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Componente do inquérito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letivo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de escolaridade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N.º de respondentes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2495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2352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1814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3191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2550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2325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1812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3154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2545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2357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1888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2006`2007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3160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51520" y="627534"/>
          <a:ext cx="4392488" cy="4268124"/>
        </p:xfrm>
        <a:graphic>
          <a:graphicData uri="http://schemas.openxmlformats.org/drawingml/2006/table">
            <a:tbl>
              <a:tblPr/>
              <a:tblGrid>
                <a:gridCol w="1746082"/>
                <a:gridCol w="722988"/>
                <a:gridCol w="954888"/>
                <a:gridCol w="968530"/>
              </a:tblGrid>
              <a:tr h="216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Componente do inquérito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letivo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de escolaridade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N.º de respondentes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2583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2813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1948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10EP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1687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3054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1414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2975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2810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1980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1680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3441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1272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3017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2854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1997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1662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3347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2007`2008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1334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788024" y="707698"/>
          <a:ext cx="4283968" cy="4168308"/>
        </p:xfrm>
        <a:graphic>
          <a:graphicData uri="http://schemas.openxmlformats.org/drawingml/2006/table">
            <a:tbl>
              <a:tblPr/>
              <a:tblGrid>
                <a:gridCol w="1702943"/>
                <a:gridCol w="705126"/>
                <a:gridCol w="931297"/>
                <a:gridCol w="944602"/>
              </a:tblGrid>
              <a:tr h="316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Componente do inquérito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letivo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de escolaridade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N.º de respondentes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3477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3137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2410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3485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3133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3414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3154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3474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3099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2408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2008`2009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3462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4" marR="360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23528" y="555526"/>
          <a:ext cx="4176464" cy="4268124"/>
        </p:xfrm>
        <a:graphic>
          <a:graphicData uri="http://schemas.openxmlformats.org/drawingml/2006/table">
            <a:tbl>
              <a:tblPr/>
              <a:tblGrid>
                <a:gridCol w="1660210"/>
                <a:gridCol w="687431"/>
                <a:gridCol w="907926"/>
                <a:gridCol w="920897"/>
              </a:tblGrid>
              <a:tr h="216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Componente do inquérito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letivo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de escolaridade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N.º de respondentes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3351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2805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2908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2323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2920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1827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2147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1944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3113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3029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2948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2921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2318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1921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3520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2970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2970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2009`2010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2868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753224" y="548193"/>
          <a:ext cx="4139256" cy="4268124"/>
        </p:xfrm>
        <a:graphic>
          <a:graphicData uri="http://schemas.openxmlformats.org/drawingml/2006/table">
            <a:tbl>
              <a:tblPr/>
              <a:tblGrid>
                <a:gridCol w="1645419"/>
                <a:gridCol w="681307"/>
                <a:gridCol w="899837"/>
                <a:gridCol w="912693"/>
              </a:tblGrid>
              <a:tr h="216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Componente do inquérito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letivo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Ano de escolaridade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N.º de respondentes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3587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3138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3685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1715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2394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Estratégias Aprendizagem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1334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3649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3228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3645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1674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2482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Opinião Escola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1350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3653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3157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3589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1722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2370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Valores e atitudes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2010`2011</a:t>
                      </a:r>
                      <a:endParaRPr lang="pt-P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12EP</a:t>
                      </a:r>
                      <a:endParaRPr lang="pt-PT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1361</a:t>
                      </a:r>
                      <a:endParaRPr lang="pt-PT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0" y="2248585"/>
            <a:ext cx="9125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/>
              <a:t>Resultados globais por dimensão de análise</a:t>
            </a:r>
            <a:endParaRPr lang="pt-PT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áfico 8"/>
          <p:cNvGraphicFramePr/>
          <p:nvPr/>
        </p:nvGraphicFramePr>
        <p:xfrm>
          <a:off x="1043608" y="339502"/>
          <a:ext cx="6912768" cy="4803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827584" y="267494"/>
          <a:ext cx="7128792" cy="487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/>
        </p:nvGraphicFramePr>
        <p:xfrm>
          <a:off x="1331640" y="267494"/>
          <a:ext cx="6984776" cy="487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eta para baixo 5"/>
          <p:cNvSpPr/>
          <p:nvPr/>
        </p:nvSpPr>
        <p:spPr>
          <a:xfrm>
            <a:off x="3419872" y="339502"/>
            <a:ext cx="288032" cy="50405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Seta para baixo 6"/>
          <p:cNvSpPr/>
          <p:nvPr/>
        </p:nvSpPr>
        <p:spPr>
          <a:xfrm>
            <a:off x="7092280" y="267494"/>
            <a:ext cx="288032" cy="50405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0" y="2248585"/>
            <a:ext cx="9125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/>
              <a:t>Resultados longitudinais por dimensão de análise</a:t>
            </a:r>
            <a:endParaRPr lang="pt-PT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0" y="2248585"/>
            <a:ext cx="9125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/>
              <a:t>Resultados longitudinais por dimensão de análise</a:t>
            </a:r>
          </a:p>
          <a:p>
            <a:pPr algn="ctr"/>
            <a:endParaRPr lang="pt-PT" b="1" dirty="0" smtClean="0"/>
          </a:p>
          <a:p>
            <a:pPr algn="ctr"/>
            <a:r>
              <a:rPr lang="pt-PT" b="1" dirty="0" smtClean="0"/>
              <a:t>Estratégias de aprendizagem</a:t>
            </a:r>
            <a:endParaRPr lang="pt-PT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1547664" y="339502"/>
          <a:ext cx="6480720" cy="439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1331640" y="0"/>
          <a:ext cx="6552727" cy="4876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1115616" y="339502"/>
          <a:ext cx="6984776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1259632" y="483518"/>
          <a:ext cx="6696743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1115616" y="627534"/>
          <a:ext cx="633670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1259632" y="483518"/>
          <a:ext cx="6480719" cy="4515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5" name="Rectangle 1"/>
          <p:cNvSpPr>
            <a:spLocks noChangeArrowheads="1"/>
          </p:cNvSpPr>
          <p:nvPr/>
        </p:nvSpPr>
        <p:spPr bwMode="auto">
          <a:xfrm>
            <a:off x="323528" y="627534"/>
            <a:ext cx="853244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 dado mais saliente dos resultados desta dimensão é o facto de </a:t>
            </a:r>
            <a:r>
              <a:rPr kumimoji="0" lang="pt-PT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não haver preponderância de qualquer das estratégias analisadas </a:t>
            </a: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em relação às restantes (resultado igual ao do estudo de A. Fonseca com os dados de 2004).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pontuação atribuída a cada estratégia varia entre 3,24 e 3,60 (3 = </a:t>
            </a:r>
            <a:r>
              <a:rPr kumimoji="0" lang="pt-PT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algumas vezes</a:t>
            </a: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/ 4 = </a:t>
            </a:r>
            <a:r>
              <a:rPr kumimoji="0" lang="pt-PT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muitas vezes</a:t>
            </a: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), o que denota que </a:t>
            </a:r>
            <a:r>
              <a:rPr kumimoji="0" lang="pt-PT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nenhuma destas estratégias é utilizada de forma constante</a:t>
            </a: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Salienta-se ainda o facto de, no 7º ano, a evolução de 2005`06 a 2010`11, em cada uma das </a:t>
            </a:r>
            <a:r>
              <a:rPr kumimoji="0" lang="pt-PT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sub-dimensões</a:t>
            </a: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ter uma forma de curva de gauss (não sucede em mais nenhum ano de escolaridade)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 ensino profissional, parece haver uma tendência para a </a:t>
            </a:r>
            <a:r>
              <a:rPr kumimoji="0" lang="pt-PT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diminuição do uso das diferentes estratégias </a:t>
            </a: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ao longo dos anos. Só temos três anos de análise; será interessante acompanhar os resultados e procurar compreender se a tendência de queda se mantem ou não.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411760" y="42178"/>
            <a:ext cx="496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Estratégias de aprendizagem </a:t>
            </a:r>
            <a:r>
              <a:rPr lang="pt-PT" sz="1400" dirty="0" smtClean="0"/>
              <a:t>(2005`06 a 2010`11)</a:t>
            </a:r>
            <a:endParaRPr lang="pt-PT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259632" y="1275606"/>
            <a:ext cx="66247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/>
            <a:r>
              <a:rPr lang="pt-PT" u="sng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Propostas de reflexão</a:t>
            </a:r>
            <a:r>
              <a:rPr lang="pt-PT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algn="just" eaLnBrk="0" hangingPunct="0"/>
            <a:endParaRPr lang="pt-PT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 eaLnBrk="0" hangingPunct="0"/>
            <a:r>
              <a:rPr lang="pt-PT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Existe na escola uma política ativa de desenvolvimento de competências de aprendizagem específicas nos alunos?</a:t>
            </a:r>
          </a:p>
          <a:p>
            <a:pPr lvl="0" algn="just" eaLnBrk="0" hangingPunct="0"/>
            <a:endParaRPr lang="pt-PT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 eaLnBrk="0" hangingPunct="0"/>
            <a:r>
              <a:rPr lang="pt-PT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São promovidos exercícios tendentes a desenvolver competências em diferentes estratégias?</a:t>
            </a:r>
            <a:endParaRPr lang="pt-PT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411760" y="42178"/>
            <a:ext cx="496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Estratégias de aprendizagem </a:t>
            </a:r>
            <a:r>
              <a:rPr lang="pt-PT" sz="1400" dirty="0" smtClean="0"/>
              <a:t>(2005`06 a 2010`11)</a:t>
            </a:r>
            <a:endParaRPr lang="pt-PT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0" y="2248585"/>
            <a:ext cx="9125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/>
              <a:t>Resultados longitudinais por dimensão de análise</a:t>
            </a:r>
          </a:p>
          <a:p>
            <a:pPr algn="ctr"/>
            <a:endParaRPr lang="pt-PT" b="1" dirty="0" smtClean="0"/>
          </a:p>
          <a:p>
            <a:pPr algn="ctr"/>
            <a:r>
              <a:rPr lang="pt-PT" b="1" dirty="0" smtClean="0"/>
              <a:t>Valores e atitudes</a:t>
            </a:r>
            <a:endParaRPr lang="pt-PT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611560" y="627534"/>
          <a:ext cx="684076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827584" y="339502"/>
          <a:ext cx="7344816" cy="453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899592" y="339502"/>
          <a:ext cx="7041137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/>
        </p:nvGraphicFramePr>
        <p:xfrm>
          <a:off x="539552" y="339502"/>
          <a:ext cx="727280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1043608" y="339502"/>
          <a:ext cx="730532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/>
          <p:nvPr/>
        </p:nvGraphicFramePr>
        <p:xfrm>
          <a:off x="539552" y="483518"/>
          <a:ext cx="741682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899592" y="725091"/>
            <a:ext cx="78488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alibri" pitchFamily="34" charset="0"/>
                <a:cs typeface="Calibri" pitchFamily="34" charset="0"/>
              </a:rPr>
              <a:t>O dado mais saliente dos resultados desta dimensão de análise é a </a:t>
            </a:r>
            <a:r>
              <a:rPr lang="pt-PT" b="1" dirty="0" smtClean="0">
                <a:latin typeface="Calibri" pitchFamily="34" charset="0"/>
                <a:cs typeface="Calibri" pitchFamily="34" charset="0"/>
              </a:rPr>
              <a:t>reduzida pontuação da </a:t>
            </a:r>
            <a:r>
              <a:rPr lang="pt-PT" b="1" dirty="0" err="1" smtClean="0">
                <a:latin typeface="Calibri" pitchFamily="34" charset="0"/>
                <a:cs typeface="Calibri" pitchFamily="34" charset="0"/>
              </a:rPr>
              <a:t>sub-dimensão</a:t>
            </a:r>
            <a:r>
              <a:rPr lang="pt-PT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b="1" i="1" dirty="0" smtClean="0">
                <a:latin typeface="Calibri" pitchFamily="34" charset="0"/>
                <a:cs typeface="Calibri" pitchFamily="34" charset="0"/>
              </a:rPr>
              <a:t>tolerância</a:t>
            </a:r>
            <a:r>
              <a:rPr lang="pt-PT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pt-PT" dirty="0" smtClean="0">
              <a:latin typeface="Calibri" pitchFamily="34" charset="0"/>
              <a:cs typeface="Calibri" pitchFamily="34" charset="0"/>
            </a:endParaRPr>
          </a:p>
          <a:p>
            <a:r>
              <a:rPr lang="pt-PT" dirty="0" smtClean="0">
                <a:latin typeface="Calibri" pitchFamily="34" charset="0"/>
                <a:cs typeface="Calibri" pitchFamily="34" charset="0"/>
              </a:rPr>
              <a:t>No ponto contrário, a </a:t>
            </a:r>
            <a:r>
              <a:rPr lang="pt-PT" dirty="0" err="1" smtClean="0">
                <a:latin typeface="Calibri" pitchFamily="34" charset="0"/>
                <a:cs typeface="Calibri" pitchFamily="34" charset="0"/>
              </a:rPr>
              <a:t>sub-dimensão</a:t>
            </a:r>
            <a:r>
              <a:rPr lang="pt-PT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b="1" i="1" dirty="0" smtClean="0">
                <a:latin typeface="Calibri" pitchFamily="34" charset="0"/>
                <a:cs typeface="Calibri" pitchFamily="34" charset="0"/>
              </a:rPr>
              <a:t>saúde</a:t>
            </a:r>
            <a:r>
              <a:rPr lang="pt-PT" b="1" dirty="0" smtClean="0">
                <a:latin typeface="Calibri" pitchFamily="34" charset="0"/>
                <a:cs typeface="Calibri" pitchFamily="34" charset="0"/>
              </a:rPr>
              <a:t> é a mais pontuada</a:t>
            </a:r>
            <a:r>
              <a:rPr lang="pt-PT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pt-PT" dirty="0" smtClean="0">
              <a:latin typeface="Calibri" pitchFamily="34" charset="0"/>
              <a:cs typeface="Calibri" pitchFamily="34" charset="0"/>
            </a:endParaRPr>
          </a:p>
          <a:p>
            <a:r>
              <a:rPr lang="pt-PT" dirty="0" smtClean="0">
                <a:latin typeface="Calibri" pitchFamily="34" charset="0"/>
                <a:cs typeface="Calibri" pitchFamily="34" charset="0"/>
              </a:rPr>
              <a:t>Na </a:t>
            </a:r>
            <a:r>
              <a:rPr lang="pt-PT" dirty="0" err="1" smtClean="0">
                <a:latin typeface="Calibri" pitchFamily="34" charset="0"/>
                <a:cs typeface="Calibri" pitchFamily="34" charset="0"/>
              </a:rPr>
              <a:t>sub-dimensão</a:t>
            </a:r>
            <a:r>
              <a:rPr lang="pt-PT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b="1" i="1" dirty="0" smtClean="0">
                <a:latin typeface="Calibri" pitchFamily="34" charset="0"/>
                <a:cs typeface="Calibri" pitchFamily="34" charset="0"/>
              </a:rPr>
              <a:t>ecologia</a:t>
            </a:r>
            <a:r>
              <a:rPr lang="pt-PT" b="1" dirty="0" smtClean="0">
                <a:latin typeface="Calibri" pitchFamily="34" charset="0"/>
                <a:cs typeface="Calibri" pitchFamily="34" charset="0"/>
              </a:rPr>
              <a:t>, os alunos do 7º ano pontuam mais forte </a:t>
            </a:r>
            <a:r>
              <a:rPr lang="pt-PT" dirty="0" smtClean="0">
                <a:latin typeface="Calibri" pitchFamily="34" charset="0"/>
                <a:cs typeface="Calibri" pitchFamily="34" charset="0"/>
              </a:rPr>
              <a:t>que os restantes de forma consistente.</a:t>
            </a:r>
          </a:p>
          <a:p>
            <a:endParaRPr lang="pt-PT" dirty="0" smtClean="0">
              <a:latin typeface="Calibri" pitchFamily="34" charset="0"/>
              <a:cs typeface="Calibri" pitchFamily="34" charset="0"/>
            </a:endParaRPr>
          </a:p>
          <a:p>
            <a:r>
              <a:rPr lang="pt-PT" dirty="0" smtClean="0">
                <a:latin typeface="Calibri" pitchFamily="34" charset="0"/>
                <a:cs typeface="Calibri" pitchFamily="34" charset="0"/>
              </a:rPr>
              <a:t>na </a:t>
            </a:r>
            <a:r>
              <a:rPr lang="pt-PT" dirty="0" err="1" smtClean="0">
                <a:latin typeface="Calibri" pitchFamily="34" charset="0"/>
                <a:cs typeface="Calibri" pitchFamily="34" charset="0"/>
              </a:rPr>
              <a:t>sub-dimensão</a:t>
            </a:r>
            <a:r>
              <a:rPr lang="pt-PT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b="1" i="1" dirty="0" smtClean="0">
                <a:latin typeface="Calibri" pitchFamily="34" charset="0"/>
                <a:cs typeface="Calibri" pitchFamily="34" charset="0"/>
              </a:rPr>
              <a:t>transversalidade</a:t>
            </a:r>
            <a:r>
              <a:rPr lang="pt-PT" b="1" dirty="0" smtClean="0">
                <a:latin typeface="Calibri" pitchFamily="34" charset="0"/>
                <a:cs typeface="Calibri" pitchFamily="34" charset="0"/>
              </a:rPr>
              <a:t>, os alunos do 7º ano pontuam mais forte </a:t>
            </a:r>
            <a:r>
              <a:rPr lang="pt-PT" dirty="0" smtClean="0">
                <a:latin typeface="Calibri" pitchFamily="34" charset="0"/>
                <a:cs typeface="Calibri" pitchFamily="34" charset="0"/>
              </a:rPr>
              <a:t>que os restantes de forma consistente.</a:t>
            </a:r>
          </a:p>
          <a:p>
            <a:endParaRPr lang="pt-PT" dirty="0" smtClean="0">
              <a:latin typeface="Calibri" pitchFamily="34" charset="0"/>
              <a:cs typeface="Calibri" pitchFamily="34" charset="0"/>
            </a:endParaRPr>
          </a:p>
          <a:p>
            <a:r>
              <a:rPr lang="pt-PT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pt-PT" dirty="0" err="1" smtClean="0">
                <a:latin typeface="Calibri" pitchFamily="34" charset="0"/>
                <a:cs typeface="Calibri" pitchFamily="34" charset="0"/>
              </a:rPr>
              <a:t>sub-dimensão</a:t>
            </a:r>
            <a:r>
              <a:rPr lang="pt-PT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b="1" i="1" dirty="0" smtClean="0">
                <a:latin typeface="Calibri" pitchFamily="34" charset="0"/>
                <a:cs typeface="Calibri" pitchFamily="34" charset="0"/>
              </a:rPr>
              <a:t>transversalidade</a:t>
            </a:r>
            <a:r>
              <a:rPr lang="pt-PT" b="1" dirty="0" smtClean="0">
                <a:latin typeface="Calibri" pitchFamily="34" charset="0"/>
                <a:cs typeface="Calibri" pitchFamily="34" charset="0"/>
              </a:rPr>
              <a:t> melhora com o tempo </a:t>
            </a:r>
            <a:r>
              <a:rPr lang="pt-PT" dirty="0" smtClean="0">
                <a:latin typeface="Calibri" pitchFamily="34" charset="0"/>
                <a:cs typeface="Calibri" pitchFamily="34" charset="0"/>
              </a:rPr>
              <a:t>em todos os níveis de escolaridade.</a:t>
            </a:r>
            <a:endParaRPr lang="pt-PT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3703460" y="2387084"/>
            <a:ext cx="1737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i="1" dirty="0" smtClean="0">
                <a:latin typeface="Calibri" pitchFamily="34" charset="0"/>
                <a:cs typeface="Calibri" pitchFamily="34" charset="0"/>
              </a:rPr>
              <a:t>transversalidade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2411760" y="42178"/>
            <a:ext cx="3693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Valores e atitudes </a:t>
            </a:r>
            <a:r>
              <a:rPr lang="pt-PT" sz="1400" dirty="0" smtClean="0"/>
              <a:t>(2005`06 a 2010`11)</a:t>
            </a:r>
            <a:endParaRPr lang="pt-PT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216024" y="339502"/>
            <a:ext cx="88924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dirty="0" smtClean="0"/>
              <a:t>As questões:</a:t>
            </a:r>
          </a:p>
          <a:p>
            <a:r>
              <a:rPr lang="pt-PT" sz="1700" i="1" dirty="0" smtClean="0"/>
              <a:t>	o tabaco provoca doenças muito graves, mesmo fumando pouco</a:t>
            </a:r>
            <a:r>
              <a:rPr lang="pt-PT" sz="1700" dirty="0" smtClean="0"/>
              <a:t>,</a:t>
            </a:r>
          </a:p>
          <a:p>
            <a:r>
              <a:rPr lang="pt-PT" sz="1700" i="1" dirty="0" smtClean="0"/>
              <a:t>	o marido e a mulher devem dividir por igual as tarefas domésticas</a:t>
            </a:r>
            <a:r>
              <a:rPr lang="pt-PT" sz="1700" dirty="0" smtClean="0"/>
              <a:t>,</a:t>
            </a:r>
          </a:p>
          <a:p>
            <a:r>
              <a:rPr lang="pt-PT" sz="1700" i="1" dirty="0" smtClean="0"/>
              <a:t>	eu preocupo-me com a minha saúde,</a:t>
            </a:r>
          </a:p>
          <a:p>
            <a:r>
              <a:rPr lang="pt-PT" sz="1700" dirty="0" smtClean="0"/>
              <a:t>são as únicas que obtém uma classificação superior a 4 valores (4 = </a:t>
            </a:r>
            <a:r>
              <a:rPr lang="pt-PT" sz="1700" i="1" dirty="0" smtClean="0"/>
              <a:t>de acordo</a:t>
            </a:r>
            <a:r>
              <a:rPr lang="pt-PT" sz="1700" dirty="0" smtClean="0"/>
              <a:t>), tendo assim </a:t>
            </a:r>
            <a:r>
              <a:rPr lang="pt-PT" sz="1700" b="1" dirty="0" smtClean="0"/>
              <a:t>forte concordância </a:t>
            </a:r>
            <a:r>
              <a:rPr lang="pt-PT" sz="1700" dirty="0" smtClean="0"/>
              <a:t>pelos inquiridos em todos os anos de escolaridade.</a:t>
            </a:r>
          </a:p>
          <a:p>
            <a:endParaRPr lang="pt-PT" sz="1700" dirty="0" smtClean="0"/>
          </a:p>
          <a:p>
            <a:r>
              <a:rPr lang="pt-PT" sz="1700" dirty="0" smtClean="0"/>
              <a:t>Na questão </a:t>
            </a:r>
            <a:r>
              <a:rPr lang="pt-PT" sz="1700" i="1" dirty="0" smtClean="0"/>
              <a:t>por natureza, a mulher está mais habilitada para cuidar de um bebé do que o homem</a:t>
            </a:r>
            <a:r>
              <a:rPr lang="pt-PT" sz="1700" dirty="0" smtClean="0"/>
              <a:t>, os alunos do </a:t>
            </a:r>
            <a:r>
              <a:rPr lang="pt-PT" sz="1700" b="1" dirty="0" smtClean="0"/>
              <a:t>7º ano estão </a:t>
            </a:r>
            <a:r>
              <a:rPr lang="pt-PT" sz="1700" b="1" i="1" dirty="0" smtClean="0"/>
              <a:t>de acordo</a:t>
            </a:r>
            <a:r>
              <a:rPr lang="pt-PT" sz="1700" b="1" dirty="0" smtClean="0"/>
              <a:t> </a:t>
            </a:r>
            <a:r>
              <a:rPr lang="pt-PT" sz="1700" dirty="0" smtClean="0"/>
              <a:t>ao passo que os alunos dos restantes anos de escolaridade estão </a:t>
            </a:r>
            <a:r>
              <a:rPr lang="pt-PT" sz="1700" b="1" i="1" dirty="0" smtClean="0"/>
              <a:t>mais ou menos de acordo</a:t>
            </a:r>
            <a:r>
              <a:rPr lang="pt-PT" sz="1700" dirty="0" smtClean="0"/>
              <a:t>.</a:t>
            </a:r>
          </a:p>
          <a:p>
            <a:endParaRPr lang="pt-PT" sz="1700" dirty="0" smtClean="0"/>
          </a:p>
          <a:p>
            <a:r>
              <a:rPr lang="pt-PT" sz="1700" dirty="0" smtClean="0"/>
              <a:t>Os alunos do </a:t>
            </a:r>
            <a:r>
              <a:rPr lang="pt-PT" sz="1700" b="1" dirty="0" smtClean="0"/>
              <a:t>7.º ano estão </a:t>
            </a:r>
            <a:r>
              <a:rPr lang="pt-PT" sz="1700" b="1" i="1" dirty="0" smtClean="0"/>
              <a:t>de acordo</a:t>
            </a:r>
            <a:r>
              <a:rPr lang="pt-PT" sz="1700" b="1" dirty="0" smtClean="0"/>
              <a:t> </a:t>
            </a:r>
            <a:r>
              <a:rPr lang="pt-PT" sz="1700" dirty="0" smtClean="0"/>
              <a:t>que </a:t>
            </a:r>
            <a:r>
              <a:rPr lang="pt-PT" sz="1700" i="1" dirty="0" smtClean="0"/>
              <a:t>mesmo consumido em pequenas quantidades, o álcool é perigoso para a saúde</a:t>
            </a:r>
            <a:r>
              <a:rPr lang="pt-PT" sz="1700" dirty="0" smtClean="0"/>
              <a:t>. Os restantes alunos estão </a:t>
            </a:r>
            <a:r>
              <a:rPr lang="pt-PT" sz="1700" b="1" i="1" dirty="0" smtClean="0"/>
              <a:t>mais ou menos de acordo</a:t>
            </a:r>
            <a:r>
              <a:rPr lang="pt-PT" sz="1700" dirty="0" smtClean="0"/>
              <a:t>.</a:t>
            </a:r>
          </a:p>
          <a:p>
            <a:endParaRPr lang="pt-PT" sz="1700" dirty="0" smtClean="0"/>
          </a:p>
          <a:p>
            <a:r>
              <a:rPr lang="pt-PT" sz="1700" dirty="0" smtClean="0"/>
              <a:t>Os alunos do 7º ano estão </a:t>
            </a:r>
            <a:r>
              <a:rPr lang="pt-PT" sz="1700" b="1" i="1" dirty="0" smtClean="0"/>
              <a:t>mais ou menos de acordo</a:t>
            </a:r>
            <a:r>
              <a:rPr lang="pt-PT" sz="1700" b="1" dirty="0" smtClean="0"/>
              <a:t> </a:t>
            </a:r>
            <a:r>
              <a:rPr lang="pt-PT" sz="1700" dirty="0" smtClean="0"/>
              <a:t>que </a:t>
            </a:r>
            <a:r>
              <a:rPr lang="pt-PT" sz="1700" i="1" dirty="0" smtClean="0"/>
              <a:t>os toxicodependentes (consumidores habituais de drogas) devem ser fechados para não incomodarem as outras pessoas</a:t>
            </a:r>
            <a:r>
              <a:rPr lang="pt-PT" sz="1700" dirty="0" smtClean="0"/>
              <a:t>. Os restantes alunos estão </a:t>
            </a:r>
            <a:r>
              <a:rPr lang="pt-PT" sz="1700" b="1" i="1" dirty="0" smtClean="0"/>
              <a:t>em desacordo</a:t>
            </a:r>
            <a:r>
              <a:rPr lang="pt-PT" sz="1700" b="1" dirty="0" smtClean="0"/>
              <a:t> (mas não </a:t>
            </a:r>
            <a:r>
              <a:rPr lang="pt-PT" sz="1700" b="1" i="1" dirty="0" smtClean="0"/>
              <a:t>muito em desacordo</a:t>
            </a:r>
            <a:r>
              <a:rPr lang="pt-PT" sz="1700" b="1" dirty="0" smtClean="0"/>
              <a:t>)</a:t>
            </a:r>
            <a:r>
              <a:rPr lang="pt-PT" sz="1700" dirty="0" smtClean="0"/>
              <a:t>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411760" y="42178"/>
            <a:ext cx="3693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Valores e atitudes </a:t>
            </a:r>
            <a:r>
              <a:rPr lang="pt-PT" sz="1400" dirty="0" smtClean="0"/>
              <a:t>(2005`06 a 2010`11)</a:t>
            </a:r>
            <a:endParaRPr lang="pt-PT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23528" y="555526"/>
            <a:ext cx="8820472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dirty="0" smtClean="0"/>
              <a:t>Na questão </a:t>
            </a:r>
            <a:r>
              <a:rPr lang="pt-PT" sz="1700" i="1" dirty="0" smtClean="0"/>
              <a:t>as associações ecologistas impedem o desenvolvimento industrial</a:t>
            </a:r>
            <a:r>
              <a:rPr lang="pt-PT" sz="1700" dirty="0" smtClean="0"/>
              <a:t> os alunos do </a:t>
            </a:r>
            <a:r>
              <a:rPr lang="pt-PT" sz="1700" b="1" dirty="0" smtClean="0"/>
              <a:t>7º ano estão </a:t>
            </a:r>
            <a:r>
              <a:rPr lang="pt-PT" sz="1700" b="1" i="1" dirty="0" smtClean="0"/>
              <a:t>em desacordo</a:t>
            </a:r>
            <a:r>
              <a:rPr lang="pt-PT" sz="1700" b="1" dirty="0" smtClean="0"/>
              <a:t> </a:t>
            </a:r>
            <a:r>
              <a:rPr lang="pt-PT" sz="1700" dirty="0" smtClean="0"/>
              <a:t>ao passo que todos os restantes estão </a:t>
            </a:r>
            <a:r>
              <a:rPr lang="pt-PT" sz="1700" b="1" i="1" dirty="0" smtClean="0"/>
              <a:t>mais ou menos de acordo</a:t>
            </a:r>
            <a:r>
              <a:rPr lang="pt-PT" sz="1700" dirty="0" smtClean="0"/>
              <a:t>.</a:t>
            </a:r>
          </a:p>
          <a:p>
            <a:endParaRPr lang="pt-PT" sz="1700" dirty="0" smtClean="0"/>
          </a:p>
          <a:p>
            <a:r>
              <a:rPr lang="pt-PT" sz="1700" dirty="0" smtClean="0"/>
              <a:t>Nas questões</a:t>
            </a:r>
          </a:p>
          <a:p>
            <a:r>
              <a:rPr lang="pt-PT" sz="1700" i="1" dirty="0" smtClean="0"/>
              <a:t>é perigoso ter como vizinho um doente com SIDA, já que pode contagiar-me</a:t>
            </a:r>
            <a:r>
              <a:rPr lang="pt-PT" sz="1700" dirty="0" smtClean="0"/>
              <a:t>,</a:t>
            </a:r>
          </a:p>
          <a:p>
            <a:r>
              <a:rPr lang="pt-PT" sz="1700" i="1" dirty="0" smtClean="0"/>
              <a:t>para uma mulher o mais importante da sua vida é ter filhos</a:t>
            </a:r>
            <a:r>
              <a:rPr lang="pt-PT" sz="1700" dirty="0" smtClean="0"/>
              <a:t>,</a:t>
            </a:r>
          </a:p>
          <a:p>
            <a:r>
              <a:rPr lang="pt-PT" sz="1700" i="1" dirty="0" smtClean="0"/>
              <a:t>em tempos de crise económica, os emigrantes devem dar os seus postos de trabalho aos naturais do país</a:t>
            </a:r>
            <a:endParaRPr lang="pt-PT" sz="1700" dirty="0" smtClean="0"/>
          </a:p>
          <a:p>
            <a:r>
              <a:rPr lang="pt-PT" sz="1700" dirty="0" smtClean="0"/>
              <a:t>os alunos do </a:t>
            </a:r>
            <a:r>
              <a:rPr lang="pt-PT" sz="1700" b="1" dirty="0" smtClean="0"/>
              <a:t>7.º ano respondem que estão </a:t>
            </a:r>
            <a:r>
              <a:rPr lang="pt-PT" sz="1700" b="1" i="1" dirty="0" smtClean="0"/>
              <a:t>mais ou menos de acordo</a:t>
            </a:r>
            <a:r>
              <a:rPr lang="pt-PT" sz="1700" b="1" dirty="0" smtClean="0"/>
              <a:t> </a:t>
            </a:r>
            <a:r>
              <a:rPr lang="pt-PT" sz="1700" dirty="0" smtClean="0"/>
              <a:t>ao passo que os outros todos respondem que estão </a:t>
            </a:r>
            <a:r>
              <a:rPr lang="pt-PT" sz="1700" b="1" i="1" dirty="0" smtClean="0"/>
              <a:t>em desacordo</a:t>
            </a:r>
            <a:r>
              <a:rPr lang="pt-PT" sz="1700" b="1" dirty="0" smtClean="0"/>
              <a:t> (próximo de </a:t>
            </a:r>
            <a:r>
              <a:rPr lang="pt-PT" sz="1700" b="1" i="1" dirty="0" smtClean="0"/>
              <a:t>muito em desacordo</a:t>
            </a:r>
            <a:r>
              <a:rPr lang="pt-PT" sz="1700" b="1" dirty="0" smtClean="0"/>
              <a:t>)</a:t>
            </a:r>
            <a:r>
              <a:rPr lang="pt-PT" sz="1700" dirty="0" smtClean="0"/>
              <a:t>.</a:t>
            </a:r>
          </a:p>
          <a:p>
            <a:endParaRPr lang="pt-PT" sz="1700" dirty="0" smtClean="0"/>
          </a:p>
          <a:p>
            <a:r>
              <a:rPr lang="pt-PT" sz="1700" dirty="0" smtClean="0"/>
              <a:t>A questão </a:t>
            </a:r>
            <a:r>
              <a:rPr lang="pt-PT" sz="1700" i="1" dirty="0" smtClean="0"/>
              <a:t>quando sais com amigos(as), bebes bebidas com álcool</a:t>
            </a:r>
            <a:r>
              <a:rPr lang="pt-PT" sz="1700" dirty="0" smtClean="0"/>
              <a:t> tem diferentes respostas consoante o grupo de escolaridade do respondente. Os alunos do </a:t>
            </a:r>
            <a:r>
              <a:rPr lang="pt-PT" sz="1700" b="1" dirty="0" smtClean="0"/>
              <a:t>7.º ano </a:t>
            </a:r>
            <a:r>
              <a:rPr lang="pt-PT" sz="1700" b="1" i="1" dirty="0" smtClean="0"/>
              <a:t>nunca</a:t>
            </a:r>
            <a:r>
              <a:rPr lang="pt-PT" sz="1700" dirty="0" smtClean="0"/>
              <a:t>, os restantes do ensino regular </a:t>
            </a:r>
            <a:r>
              <a:rPr lang="pt-PT" sz="1700" b="1" i="1" dirty="0" smtClean="0"/>
              <a:t>quase nunca</a:t>
            </a:r>
            <a:r>
              <a:rPr lang="pt-PT" sz="1700" b="1" dirty="0" smtClean="0"/>
              <a:t> </a:t>
            </a:r>
            <a:r>
              <a:rPr lang="pt-PT" sz="1700" dirty="0" smtClean="0"/>
              <a:t>e os do ensino profissional </a:t>
            </a:r>
            <a:r>
              <a:rPr lang="pt-PT" sz="1700" b="1" i="1" dirty="0" smtClean="0"/>
              <a:t>às vezes</a:t>
            </a:r>
            <a:r>
              <a:rPr lang="pt-PT" sz="1700" dirty="0" smtClean="0"/>
              <a:t>.</a:t>
            </a:r>
            <a:endParaRPr lang="pt-PT" sz="17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2411760" y="42178"/>
            <a:ext cx="3693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Valores e atitudes </a:t>
            </a:r>
            <a:r>
              <a:rPr lang="pt-PT" sz="1400" dirty="0" smtClean="0"/>
              <a:t>(2005`06 a 2010`11)</a:t>
            </a:r>
            <a:endParaRPr lang="pt-PT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259632" y="1131590"/>
            <a:ext cx="74168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u="sng" dirty="0" smtClean="0"/>
              <a:t>Propostas de reflexão</a:t>
            </a:r>
            <a:r>
              <a:rPr lang="pt-PT" dirty="0" smtClean="0"/>
              <a:t>:</a:t>
            </a:r>
          </a:p>
          <a:p>
            <a:endParaRPr lang="pt-PT" dirty="0" smtClean="0"/>
          </a:p>
          <a:p>
            <a:r>
              <a:rPr lang="pt-PT" dirty="0" smtClean="0"/>
              <a:t>Os valores e atitudes dos alunos são trabalhados diferentemente segundo o ano de escolaridade?</a:t>
            </a:r>
          </a:p>
          <a:p>
            <a:endParaRPr lang="pt-PT" dirty="0" smtClean="0"/>
          </a:p>
          <a:p>
            <a:r>
              <a:rPr lang="pt-PT" dirty="0" smtClean="0"/>
              <a:t>Como é que as escolas diferenciam as estratégias coletivas dos docentes quando têm diferentes níveis etários e diferentes vias de ensino?</a:t>
            </a:r>
          </a:p>
          <a:p>
            <a:endParaRPr lang="pt-PT" dirty="0" smtClean="0"/>
          </a:p>
          <a:p>
            <a:r>
              <a:rPr lang="pt-PT" dirty="0" smtClean="0"/>
              <a:t>Como são balanceados os diferentes valores dos diferentes docentes num projeto educativo comum e coerente?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2411760" y="42178"/>
            <a:ext cx="3693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Valores e atitudes </a:t>
            </a:r>
            <a:r>
              <a:rPr lang="pt-PT" sz="1400" dirty="0" smtClean="0"/>
              <a:t>(2005`06 a 2010`11)</a:t>
            </a:r>
            <a:endParaRPr lang="pt-PT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0" y="2248585"/>
            <a:ext cx="9125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/>
              <a:t>Resultados longitudinais por dimensão de análise</a:t>
            </a:r>
          </a:p>
          <a:p>
            <a:pPr algn="ctr"/>
            <a:endParaRPr lang="pt-PT" b="1" dirty="0" smtClean="0"/>
          </a:p>
          <a:p>
            <a:pPr algn="ctr"/>
            <a:r>
              <a:rPr lang="pt-PT" b="1" dirty="0" smtClean="0"/>
              <a:t>Opinião sobre a escola</a:t>
            </a:r>
            <a:endParaRPr lang="pt-PT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/>
        </p:nvGraphicFramePr>
        <p:xfrm>
          <a:off x="539552" y="411510"/>
          <a:ext cx="8352928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/>
          <p:nvPr/>
        </p:nvGraphicFramePr>
        <p:xfrm>
          <a:off x="611560" y="267494"/>
          <a:ext cx="828092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/>
          <p:nvPr/>
        </p:nvGraphicFramePr>
        <p:xfrm>
          <a:off x="683568" y="411510"/>
          <a:ext cx="8208911" cy="4464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/>
          <p:nvPr/>
        </p:nvGraphicFramePr>
        <p:xfrm>
          <a:off x="611560" y="339502"/>
          <a:ext cx="8136904" cy="453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/>
          <p:nvPr/>
        </p:nvGraphicFramePr>
        <p:xfrm>
          <a:off x="539552" y="483518"/>
          <a:ext cx="8280919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/>
          <p:nvPr/>
        </p:nvGraphicFramePr>
        <p:xfrm>
          <a:off x="467544" y="411510"/>
          <a:ext cx="820891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83568" y="813936"/>
            <a:ext cx="806489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dirty="0" smtClean="0"/>
              <a:t>Altíssima pontuação atribuída à </a:t>
            </a:r>
            <a:r>
              <a:rPr lang="pt-PT" sz="1700" dirty="0" err="1" smtClean="0"/>
              <a:t>sub-dimensão</a:t>
            </a:r>
            <a:r>
              <a:rPr lang="pt-PT" sz="1700" dirty="0" smtClean="0"/>
              <a:t> </a:t>
            </a:r>
            <a:r>
              <a:rPr lang="pt-PT" sz="1700" b="1" i="1" dirty="0" smtClean="0"/>
              <a:t>relação com os colegas</a:t>
            </a:r>
            <a:r>
              <a:rPr lang="pt-PT" sz="1700" dirty="0" smtClean="0"/>
              <a:t>. </a:t>
            </a:r>
          </a:p>
          <a:p>
            <a:endParaRPr lang="pt-PT" sz="1700" dirty="0" smtClean="0"/>
          </a:p>
          <a:p>
            <a:r>
              <a:rPr lang="pt-PT" sz="1700" dirty="0" smtClean="0"/>
              <a:t>Ainda assim, a </a:t>
            </a:r>
            <a:r>
              <a:rPr lang="pt-PT" sz="1700" dirty="0" err="1" smtClean="0"/>
              <a:t>sub-dimensão</a:t>
            </a:r>
            <a:r>
              <a:rPr lang="pt-PT" sz="1700" dirty="0" smtClean="0"/>
              <a:t> </a:t>
            </a:r>
            <a:r>
              <a:rPr lang="pt-PT" sz="1700" b="1" i="1" dirty="0" smtClean="0"/>
              <a:t>saúde</a:t>
            </a:r>
            <a:r>
              <a:rPr lang="pt-PT" sz="1700" dirty="0" smtClean="0"/>
              <a:t>,</a:t>
            </a:r>
            <a:r>
              <a:rPr lang="pt-PT" sz="1700" i="1" dirty="0" smtClean="0"/>
              <a:t> </a:t>
            </a:r>
            <a:r>
              <a:rPr lang="pt-PT" sz="1700" dirty="0" smtClean="0"/>
              <a:t>da dimensão atitudes e comportamentos, é mais pontuada que a </a:t>
            </a:r>
            <a:r>
              <a:rPr lang="pt-PT" sz="1700" i="1" dirty="0" smtClean="0"/>
              <a:t>relação com os colegas</a:t>
            </a:r>
            <a:r>
              <a:rPr lang="pt-PT" sz="1700" dirty="0" smtClean="0"/>
              <a:t>.</a:t>
            </a:r>
          </a:p>
          <a:p>
            <a:endParaRPr lang="pt-PT" sz="1700" dirty="0" smtClean="0"/>
          </a:p>
          <a:p>
            <a:r>
              <a:rPr lang="pt-PT" sz="1700" dirty="0" smtClean="0"/>
              <a:t>As </a:t>
            </a:r>
            <a:r>
              <a:rPr lang="pt-PT" sz="1700" dirty="0" err="1" smtClean="0"/>
              <a:t>sub-dimensões</a:t>
            </a:r>
            <a:r>
              <a:rPr lang="pt-PT" sz="1700" dirty="0" smtClean="0"/>
              <a:t> </a:t>
            </a:r>
            <a:r>
              <a:rPr lang="pt-PT" sz="1700" b="1" i="1" dirty="0" smtClean="0"/>
              <a:t>atividades</a:t>
            </a:r>
            <a:r>
              <a:rPr lang="pt-PT" sz="1700" b="1" dirty="0" smtClean="0"/>
              <a:t> e </a:t>
            </a:r>
            <a:r>
              <a:rPr lang="pt-PT" sz="1700" b="1" i="1" dirty="0" smtClean="0"/>
              <a:t>classificações</a:t>
            </a:r>
            <a:r>
              <a:rPr lang="pt-PT" sz="1700" b="1" dirty="0" smtClean="0"/>
              <a:t> </a:t>
            </a:r>
            <a:r>
              <a:rPr lang="pt-PT" sz="1700" dirty="0" smtClean="0"/>
              <a:t>são as que têm a </a:t>
            </a:r>
            <a:r>
              <a:rPr lang="pt-PT" sz="1700" b="1" dirty="0" smtClean="0"/>
              <a:t>mais baixa </a:t>
            </a:r>
            <a:r>
              <a:rPr lang="pt-PT" sz="1700" dirty="0" smtClean="0"/>
              <a:t>pontuação, especialmente entre os alunos do ensino secundário regular.</a:t>
            </a:r>
          </a:p>
          <a:p>
            <a:endParaRPr lang="pt-PT" sz="1700" dirty="0" smtClean="0"/>
          </a:p>
          <a:p>
            <a:r>
              <a:rPr lang="pt-PT" sz="1700" dirty="0" smtClean="0"/>
              <a:t>Os </a:t>
            </a:r>
            <a:r>
              <a:rPr lang="pt-PT" sz="1700" b="1" dirty="0" smtClean="0"/>
              <a:t>docentes e diretores de turma </a:t>
            </a:r>
            <a:r>
              <a:rPr lang="pt-PT" sz="1700" dirty="0" smtClean="0"/>
              <a:t>obtém o </a:t>
            </a:r>
            <a:r>
              <a:rPr lang="pt-PT" sz="1700" b="1" dirty="0" smtClean="0"/>
              <a:t>mesmo nível de satisfação</a:t>
            </a:r>
            <a:r>
              <a:rPr lang="pt-PT" sz="1700" dirty="0" smtClean="0"/>
              <a:t>. Este dado é constante mesmo nas idades mais novas (7º ano).</a:t>
            </a:r>
          </a:p>
          <a:p>
            <a:endParaRPr lang="pt-PT" sz="1700" dirty="0" smtClean="0"/>
          </a:p>
          <a:p>
            <a:r>
              <a:rPr lang="pt-PT" sz="1700" dirty="0" smtClean="0"/>
              <a:t>As questões concretas com maior índice de satisfação/concordância por parte dos alunos (em geral) são: </a:t>
            </a:r>
            <a:r>
              <a:rPr lang="pt-PT" sz="1700" i="1" dirty="0" smtClean="0"/>
              <a:t>a forma como eu e os meus colegas nos relacionamos</a:t>
            </a:r>
            <a:r>
              <a:rPr lang="pt-PT" sz="1700" dirty="0" smtClean="0"/>
              <a:t>, </a:t>
            </a:r>
            <a:r>
              <a:rPr lang="pt-PT" sz="1700" i="1" dirty="0" smtClean="0"/>
              <a:t>estou satisfeito com os colegas da turma</a:t>
            </a:r>
            <a:r>
              <a:rPr lang="pt-PT" sz="1700" dirty="0" smtClean="0"/>
              <a:t>, </a:t>
            </a:r>
            <a:r>
              <a:rPr lang="pt-PT" sz="1700" i="1" dirty="0" smtClean="0"/>
              <a:t>o(a) diretor(a) de turma compreende-nos e procura ajudar-nos</a:t>
            </a:r>
            <a:r>
              <a:rPr lang="pt-PT" sz="1700" dirty="0" smtClean="0"/>
              <a:t> e </a:t>
            </a:r>
            <a:r>
              <a:rPr lang="pt-PT" sz="1700" i="1" dirty="0" smtClean="0"/>
              <a:t>quando necessito, posso recorrer sem problemas ao(à) diretor(a) de turma</a:t>
            </a:r>
            <a:r>
              <a:rPr lang="pt-PT" sz="1700" dirty="0" smtClean="0"/>
              <a:t>.</a:t>
            </a:r>
            <a:endParaRPr lang="pt-PT" sz="17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2411760" y="42178"/>
            <a:ext cx="4909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Opinião sobre a escola </a:t>
            </a:r>
            <a:r>
              <a:rPr lang="pt-PT" sz="1400" dirty="0" smtClean="0"/>
              <a:t>(alunos - 2005`06 a 2010`11)</a:t>
            </a:r>
            <a:endParaRPr lang="pt-PT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83568" y="627534"/>
            <a:ext cx="80648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u="sng" dirty="0" smtClean="0"/>
              <a:t>Propostas de reflexão</a:t>
            </a:r>
            <a:r>
              <a:rPr lang="pt-PT" dirty="0" smtClean="0"/>
              <a:t>:</a:t>
            </a:r>
          </a:p>
          <a:p>
            <a:endParaRPr lang="pt-PT" dirty="0" smtClean="0"/>
          </a:p>
          <a:p>
            <a:r>
              <a:rPr lang="pt-PT" dirty="0" smtClean="0"/>
              <a:t>Qual o papel das classificações (da avaliação) no processo de ensino e aprendizagem?</a:t>
            </a:r>
          </a:p>
          <a:p>
            <a:endParaRPr lang="pt-PT" dirty="0" smtClean="0"/>
          </a:p>
          <a:p>
            <a:r>
              <a:rPr lang="pt-PT" dirty="0" smtClean="0"/>
              <a:t>Não terá esta ferramenta pedagógica um papel mais amplo no âmbito do processo educativo global?</a:t>
            </a:r>
          </a:p>
          <a:p>
            <a:endParaRPr lang="pt-PT" dirty="0" smtClean="0"/>
          </a:p>
          <a:p>
            <a:r>
              <a:rPr lang="pt-PT" dirty="0" smtClean="0"/>
              <a:t>Na escola, a avaliação é um fim em si mesmo ou um instrumento ao serviço de outros fins?</a:t>
            </a:r>
          </a:p>
          <a:p>
            <a:endParaRPr lang="pt-PT" dirty="0" smtClean="0"/>
          </a:p>
          <a:p>
            <a:r>
              <a:rPr lang="pt-PT" dirty="0" smtClean="0"/>
              <a:t>Qual o justo equilíbrio entre as funções formativa e classificativa da avaliação?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2411760" y="42178"/>
            <a:ext cx="4909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Opinião sobre a escola </a:t>
            </a:r>
            <a:r>
              <a:rPr lang="pt-PT" sz="1400" dirty="0" smtClean="0"/>
              <a:t>(alunos - 2005`06 a 2010`11)</a:t>
            </a:r>
            <a:endParaRPr lang="pt-PT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COLORS" val="0"/>
  <p:tag name="MULTIRESPDIVISOR" val="1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2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2830136"/>
  <p:tag name="USESCHEMECOLORS" val="True"/>
  <p:tag name="GRIDROTATIONINTERVAL" val="2"/>
  <p:tag name="POLLINGCYCLE" val="2"/>
  <p:tag name="INCLUDEPPT" val="True"/>
  <p:tag name="REALTIMEBACKUPPATH" val="(Nenhum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RESETCHARTS" val="Tru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CHARTLABELS" val="1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"/>
  <p:tag name="USESECONDARYMONITOR" val="True"/>
  <p:tag name="PARTICIPANTSINLEADERBOARD" val="5"/>
  <p:tag name="INCLUDENONRESPONDERS" val="False"/>
  <p:tag name="SAVECSVWITHSESSION" val="True"/>
  <p:tag name="DISPLAYNAME" val="True"/>
  <p:tag name="PRRESPONSE7" val="4"/>
  <p:tag name="GRIDFONTSIZE" val="12"/>
  <p:tag name="STDCHART" val="1"/>
  <p:tag name="RESPTABLESTYLE" val="-1"/>
  <p:tag name="CUSTOMCELLBACKCOLOR1" val="-657956"/>
  <p:tag name="PRRESPONSE4" val="7"/>
  <p:tag name="ADVANCEDSETTINGSVIEW" val="True"/>
  <p:tag name="DELIMITERS" val="3.1"/>
  <p:tag name="TPFULLVERSION" val="4.3.2.1200"/>
  <p:tag name="EXPANDSHOWBAR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other Step 2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B547B8"/>
      </a:hlink>
      <a:folHlink>
        <a:srgbClr val="438255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100000" r="280000" b="28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r="280000" b="280000"/>
          </a:path>
        </a:gradFill>
      </a:fillStyleLst>
      <a:lnStyleLst>
        <a:ln w="4444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  <a:satMod val="200000"/>
              </a:schemeClr>
            </a:gs>
            <a:gs pos="80000">
              <a:schemeClr val="phClr">
                <a:shade val="55000"/>
                <a:satMod val="175000"/>
              </a:schemeClr>
            </a:gs>
            <a:gs pos="100000">
              <a:schemeClr val="phClr">
                <a:shade val="37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0000"/>
              </a:schemeClr>
              <a:schemeClr val="phClr">
                <a:tint val="80000"/>
                <a:satMod val="120000"/>
              </a:schemeClr>
            </a:duotone>
          </a:blip>
          <a:tile tx="0" ty="0" sx="85000" sy="85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2196</TotalTime>
  <Words>1835</Words>
  <Application>Microsoft Office PowerPoint</Application>
  <PresentationFormat>Apresentação no Ecrã (16:9)</PresentationFormat>
  <Paragraphs>564</Paragraphs>
  <Slides>43</Slides>
  <Notes>43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43</vt:i4>
      </vt:variant>
    </vt:vector>
  </HeadingPairs>
  <TitlesOfParts>
    <vt:vector size="44" baseType="lpstr">
      <vt:lpstr>Another Step 2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  <vt:lpstr>Diapositivo 23</vt:lpstr>
      <vt:lpstr>Diapositivo 24</vt:lpstr>
      <vt:lpstr>Diapositivo 25</vt:lpstr>
      <vt:lpstr>Diapositivo 26</vt:lpstr>
      <vt:lpstr>Diapositivo 27</vt:lpstr>
      <vt:lpstr>Diapositivo 28</vt:lpstr>
      <vt:lpstr>Diapositivo 29</vt:lpstr>
      <vt:lpstr>Diapositivo 30</vt:lpstr>
      <vt:lpstr>Diapositivo 31</vt:lpstr>
      <vt:lpstr>Diapositivo 32</vt:lpstr>
      <vt:lpstr>Diapositivo 33</vt:lpstr>
      <vt:lpstr>Diapositivo 34</vt:lpstr>
      <vt:lpstr>Diapositivo 35</vt:lpstr>
      <vt:lpstr>Diapositivo 36</vt:lpstr>
      <vt:lpstr>Diapositivo 37</vt:lpstr>
      <vt:lpstr>Diapositivo 38</vt:lpstr>
      <vt:lpstr>Diapositivo 39</vt:lpstr>
      <vt:lpstr>Diapositivo 40</vt:lpstr>
      <vt:lpstr>Diapositivo 41</vt:lpstr>
      <vt:lpstr>Diapositivo 42</vt:lpstr>
      <vt:lpstr>Diapositivo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nossa marca</dc:title>
  <dc:creator>Hugo Caldeira</dc:creator>
  <cp:lastModifiedBy>X</cp:lastModifiedBy>
  <cp:revision>126</cp:revision>
  <dcterms:created xsi:type="dcterms:W3CDTF">2008-04-14T01:11:54Z</dcterms:created>
  <dcterms:modified xsi:type="dcterms:W3CDTF">2012-09-21T11:04:19Z</dcterms:modified>
</cp:coreProperties>
</file>